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03" r:id="rId2"/>
  </p:sldMasterIdLst>
  <p:notesMasterIdLst>
    <p:notesMasterId r:id="rId56"/>
  </p:notesMasterIdLst>
  <p:handoutMasterIdLst>
    <p:handoutMasterId r:id="rId57"/>
  </p:handoutMasterIdLst>
  <p:sldIdLst>
    <p:sldId id="335" r:id="rId3"/>
    <p:sldId id="375" r:id="rId4"/>
    <p:sldId id="376" r:id="rId5"/>
    <p:sldId id="377" r:id="rId6"/>
    <p:sldId id="378" r:id="rId7"/>
    <p:sldId id="379" r:id="rId8"/>
    <p:sldId id="396" r:id="rId9"/>
    <p:sldId id="397" r:id="rId10"/>
    <p:sldId id="398" r:id="rId11"/>
    <p:sldId id="271" r:id="rId12"/>
    <p:sldId id="300" r:id="rId13"/>
    <p:sldId id="257" r:id="rId14"/>
    <p:sldId id="383" r:id="rId15"/>
    <p:sldId id="259" r:id="rId16"/>
    <p:sldId id="260" r:id="rId17"/>
    <p:sldId id="386" r:id="rId18"/>
    <p:sldId id="272" r:id="rId19"/>
    <p:sldId id="275" r:id="rId20"/>
    <p:sldId id="276" r:id="rId21"/>
    <p:sldId id="277" r:id="rId22"/>
    <p:sldId id="336" r:id="rId23"/>
    <p:sldId id="278" r:id="rId24"/>
    <p:sldId id="279" r:id="rId25"/>
    <p:sldId id="337" r:id="rId26"/>
    <p:sldId id="280" r:id="rId27"/>
    <p:sldId id="338" r:id="rId28"/>
    <p:sldId id="339" r:id="rId29"/>
    <p:sldId id="340" r:id="rId30"/>
    <p:sldId id="281" r:id="rId31"/>
    <p:sldId id="282" r:id="rId32"/>
    <p:sldId id="283" r:id="rId33"/>
    <p:sldId id="357" r:id="rId34"/>
    <p:sldId id="284" r:id="rId35"/>
    <p:sldId id="285" r:id="rId36"/>
    <p:sldId id="402" r:id="rId37"/>
    <p:sldId id="342" r:id="rId38"/>
    <p:sldId id="384" r:id="rId39"/>
    <p:sldId id="385" r:id="rId40"/>
    <p:sldId id="289" r:id="rId41"/>
    <p:sldId id="290" r:id="rId42"/>
    <p:sldId id="291" r:id="rId43"/>
    <p:sldId id="292" r:id="rId44"/>
    <p:sldId id="293" r:id="rId45"/>
    <p:sldId id="399" r:id="rId46"/>
    <p:sldId id="294" r:id="rId47"/>
    <p:sldId id="401" r:id="rId48"/>
    <p:sldId id="295" r:id="rId49"/>
    <p:sldId id="400" r:id="rId50"/>
    <p:sldId id="299" r:id="rId51"/>
    <p:sldId id="356" r:id="rId52"/>
    <p:sldId id="362" r:id="rId53"/>
    <p:sldId id="382" r:id="rId54"/>
    <p:sldId id="355" r:id="rId55"/>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53B"/>
    <a:srgbClr val="0C533A"/>
    <a:srgbClr val="064339"/>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C48C199-C7C7-4774-B962-BB1149ACCC8F}" type="datetimeFigureOut">
              <a:rPr lang="en-US" smtClean="0"/>
              <a:t>9/17/2020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18137CD-8AB3-4A4D-A455-3297FAC5DFCE}" type="slidenum">
              <a:rPr lang="en-US" smtClean="0"/>
              <a:t>‹#›</a:t>
            </a:fld>
            <a:endParaRPr lang="en-US"/>
          </a:p>
        </p:txBody>
      </p:sp>
    </p:spTree>
    <p:extLst>
      <p:ext uri="{BB962C8B-B14F-4D97-AF65-F5344CB8AC3E}">
        <p14:creationId xmlns:p14="http://schemas.microsoft.com/office/powerpoint/2010/main" val="43470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248F0C-3CE4-4625-9D40-05CB5F73F87A}" type="datetimeFigureOut">
              <a:rPr lang="en-US" smtClean="0"/>
              <a:t>9/17/2020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1D88E77-3B74-49E4-9ED1-DDF73D44FAC8}" type="slidenum">
              <a:rPr lang="en-US" smtClean="0"/>
              <a:t>‹#›</a:t>
            </a:fld>
            <a:endParaRPr lang="en-US"/>
          </a:p>
        </p:txBody>
      </p:sp>
    </p:spTree>
    <p:extLst>
      <p:ext uri="{BB962C8B-B14F-4D97-AF65-F5344CB8AC3E}">
        <p14:creationId xmlns:p14="http://schemas.microsoft.com/office/powerpoint/2010/main" val="897461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D88E77-3B74-49E4-9ED1-DDF73D44FAC8}" type="slidenum">
              <a:rPr lang="en-US" smtClean="0"/>
              <a:t>7</a:t>
            </a:fld>
            <a:endParaRPr lang="en-US"/>
          </a:p>
        </p:txBody>
      </p:sp>
    </p:spTree>
    <p:extLst>
      <p:ext uri="{BB962C8B-B14F-4D97-AF65-F5344CB8AC3E}">
        <p14:creationId xmlns:p14="http://schemas.microsoft.com/office/powerpoint/2010/main" val="3719539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747028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15852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88E77-3B74-49E4-9ED1-DDF73D44FAC8}" type="slidenum">
              <a:rPr lang="en-US" smtClean="0"/>
              <a:t>35</a:t>
            </a:fld>
            <a:endParaRPr lang="en-US"/>
          </a:p>
        </p:txBody>
      </p:sp>
    </p:spTree>
    <p:extLst>
      <p:ext uri="{BB962C8B-B14F-4D97-AF65-F5344CB8AC3E}">
        <p14:creationId xmlns:p14="http://schemas.microsoft.com/office/powerpoint/2010/main" val="710054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88E77-3B74-49E4-9ED1-DDF73D44FAC8}" type="slidenum">
              <a:rPr lang="en-US" smtClean="0"/>
              <a:t>37</a:t>
            </a:fld>
            <a:endParaRPr lang="en-US"/>
          </a:p>
        </p:txBody>
      </p:sp>
    </p:spTree>
    <p:extLst>
      <p:ext uri="{BB962C8B-B14F-4D97-AF65-F5344CB8AC3E}">
        <p14:creationId xmlns:p14="http://schemas.microsoft.com/office/powerpoint/2010/main" val="1504752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88E77-3B74-49E4-9ED1-DDF73D44FAC8}" type="slidenum">
              <a:rPr lang="en-US" smtClean="0"/>
              <a:t>38</a:t>
            </a:fld>
            <a:endParaRPr lang="en-US"/>
          </a:p>
        </p:txBody>
      </p:sp>
    </p:spTree>
    <p:extLst>
      <p:ext uri="{BB962C8B-B14F-4D97-AF65-F5344CB8AC3E}">
        <p14:creationId xmlns:p14="http://schemas.microsoft.com/office/powerpoint/2010/main" val="1536217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726421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09277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90000"/>
              </a:lnSpc>
            </a:pPr>
            <a:r>
              <a:rPr lang="en-US" altLang="en-US" sz="2000" dirty="0"/>
              <a:t>Improving, well-controlled, resolving, or resolved</a:t>
            </a:r>
          </a:p>
          <a:p>
            <a:pPr lvl="1" eaLnBrk="1" hangingPunct="1">
              <a:lnSpc>
                <a:spcPct val="90000"/>
              </a:lnSpc>
            </a:pPr>
            <a:r>
              <a:rPr lang="en-US" altLang="en-US" sz="2000" dirty="0"/>
              <a:t>Inadequately controlled, worsening, or failing to change as expected.</a:t>
            </a:r>
          </a:p>
          <a:p>
            <a:endParaRPr lang="en-US" altLang="en-US" dirty="0"/>
          </a:p>
        </p:txBody>
      </p:sp>
    </p:spTree>
    <p:extLst>
      <p:ext uri="{BB962C8B-B14F-4D97-AF65-F5344CB8AC3E}">
        <p14:creationId xmlns:p14="http://schemas.microsoft.com/office/powerpoint/2010/main" val="24962735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12690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88E77-3B74-49E4-9ED1-DDF73D44FAC8}" type="slidenum">
              <a:rPr lang="en-US" smtClean="0"/>
              <a:t>46</a:t>
            </a:fld>
            <a:endParaRPr lang="en-US"/>
          </a:p>
        </p:txBody>
      </p:sp>
    </p:spTree>
    <p:extLst>
      <p:ext uri="{BB962C8B-B14F-4D97-AF65-F5344CB8AC3E}">
        <p14:creationId xmlns:p14="http://schemas.microsoft.com/office/powerpoint/2010/main" val="487155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007656" lvl="1" indent="-541838">
              <a:lnSpc>
                <a:spcPct val="90000"/>
              </a:lnSpc>
              <a:buClr>
                <a:schemeClr val="tx1"/>
              </a:buClr>
            </a:pPr>
            <a:endParaRPr lang="en-US" altLang="en-US"/>
          </a:p>
        </p:txBody>
      </p:sp>
      <p:sp>
        <p:nvSpPr>
          <p:cNvPr id="7885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338" indent="-289520" eaLnBrk="0" hangingPunct="0">
              <a:spcBef>
                <a:spcPct val="30000"/>
              </a:spcBef>
              <a:defRPr sz="1200">
                <a:solidFill>
                  <a:schemeClr val="tx1"/>
                </a:solidFill>
                <a:latin typeface="Times New Roman" pitchFamily="18" charset="0"/>
              </a:defRPr>
            </a:lvl2pPr>
            <a:lvl3pPr marL="1162930" indent="-231292" eaLnBrk="0" hangingPunct="0">
              <a:spcBef>
                <a:spcPct val="30000"/>
              </a:spcBef>
              <a:defRPr sz="1200">
                <a:solidFill>
                  <a:schemeClr val="tx1"/>
                </a:solidFill>
                <a:latin typeface="Times New Roman" pitchFamily="18" charset="0"/>
              </a:defRPr>
            </a:lvl3pPr>
            <a:lvl4pPr marL="1628748" indent="-231292" eaLnBrk="0" hangingPunct="0">
              <a:spcBef>
                <a:spcPct val="30000"/>
              </a:spcBef>
              <a:defRPr sz="1200">
                <a:solidFill>
                  <a:schemeClr val="tx1"/>
                </a:solidFill>
                <a:latin typeface="Times New Roman" pitchFamily="18" charset="0"/>
              </a:defRPr>
            </a:lvl4pPr>
            <a:lvl5pPr marL="2094566" indent="-231292" eaLnBrk="0" hangingPunct="0">
              <a:spcBef>
                <a:spcPct val="30000"/>
              </a:spcBef>
              <a:defRPr sz="1200">
                <a:solidFill>
                  <a:schemeClr val="tx1"/>
                </a:solidFill>
                <a:latin typeface="Times New Roman" pitchFamily="18" charset="0"/>
              </a:defRPr>
            </a:lvl5pPr>
            <a:lvl6pPr marL="2560384" indent="-231292" eaLnBrk="0" fontAlgn="base" hangingPunct="0">
              <a:spcBef>
                <a:spcPct val="30000"/>
              </a:spcBef>
              <a:spcAft>
                <a:spcPct val="0"/>
              </a:spcAft>
              <a:defRPr sz="1200">
                <a:solidFill>
                  <a:schemeClr val="tx1"/>
                </a:solidFill>
                <a:latin typeface="Times New Roman" pitchFamily="18" charset="0"/>
              </a:defRPr>
            </a:lvl6pPr>
            <a:lvl7pPr marL="3026204" indent="-231292" eaLnBrk="0" fontAlgn="base" hangingPunct="0">
              <a:spcBef>
                <a:spcPct val="30000"/>
              </a:spcBef>
              <a:spcAft>
                <a:spcPct val="0"/>
              </a:spcAft>
              <a:defRPr sz="1200">
                <a:solidFill>
                  <a:schemeClr val="tx1"/>
                </a:solidFill>
                <a:latin typeface="Times New Roman" pitchFamily="18" charset="0"/>
              </a:defRPr>
            </a:lvl7pPr>
            <a:lvl8pPr marL="3492023" indent="-231292" eaLnBrk="0" fontAlgn="base" hangingPunct="0">
              <a:spcBef>
                <a:spcPct val="30000"/>
              </a:spcBef>
              <a:spcAft>
                <a:spcPct val="0"/>
              </a:spcAft>
              <a:defRPr sz="1200">
                <a:solidFill>
                  <a:schemeClr val="tx1"/>
                </a:solidFill>
                <a:latin typeface="Times New Roman" pitchFamily="18" charset="0"/>
              </a:defRPr>
            </a:lvl8pPr>
            <a:lvl9pPr marL="3957841" indent="-231292"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latin typeface="Arial" charset="0"/>
              </a:rPr>
              <a:t>August 2011</a:t>
            </a:r>
          </a:p>
        </p:txBody>
      </p:sp>
      <p:sp>
        <p:nvSpPr>
          <p:cNvPr id="7885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338" indent="-289520" eaLnBrk="0" hangingPunct="0">
              <a:spcBef>
                <a:spcPct val="30000"/>
              </a:spcBef>
              <a:defRPr sz="1200">
                <a:solidFill>
                  <a:schemeClr val="tx1"/>
                </a:solidFill>
                <a:latin typeface="Times New Roman" pitchFamily="18" charset="0"/>
              </a:defRPr>
            </a:lvl2pPr>
            <a:lvl3pPr marL="1162930" indent="-231292" eaLnBrk="0" hangingPunct="0">
              <a:spcBef>
                <a:spcPct val="30000"/>
              </a:spcBef>
              <a:defRPr sz="1200">
                <a:solidFill>
                  <a:schemeClr val="tx1"/>
                </a:solidFill>
                <a:latin typeface="Times New Roman" pitchFamily="18" charset="0"/>
              </a:defRPr>
            </a:lvl3pPr>
            <a:lvl4pPr marL="1628748" indent="-231292" eaLnBrk="0" hangingPunct="0">
              <a:spcBef>
                <a:spcPct val="30000"/>
              </a:spcBef>
              <a:defRPr sz="1200">
                <a:solidFill>
                  <a:schemeClr val="tx1"/>
                </a:solidFill>
                <a:latin typeface="Times New Roman" pitchFamily="18" charset="0"/>
              </a:defRPr>
            </a:lvl4pPr>
            <a:lvl5pPr marL="2094566" indent="-231292" eaLnBrk="0" hangingPunct="0">
              <a:spcBef>
                <a:spcPct val="30000"/>
              </a:spcBef>
              <a:defRPr sz="1200">
                <a:solidFill>
                  <a:schemeClr val="tx1"/>
                </a:solidFill>
                <a:latin typeface="Times New Roman" pitchFamily="18" charset="0"/>
              </a:defRPr>
            </a:lvl5pPr>
            <a:lvl6pPr marL="2560384" indent="-231292" eaLnBrk="0" fontAlgn="base" hangingPunct="0">
              <a:spcBef>
                <a:spcPct val="30000"/>
              </a:spcBef>
              <a:spcAft>
                <a:spcPct val="0"/>
              </a:spcAft>
              <a:defRPr sz="1200">
                <a:solidFill>
                  <a:schemeClr val="tx1"/>
                </a:solidFill>
                <a:latin typeface="Times New Roman" pitchFamily="18" charset="0"/>
              </a:defRPr>
            </a:lvl6pPr>
            <a:lvl7pPr marL="3026204" indent="-231292" eaLnBrk="0" fontAlgn="base" hangingPunct="0">
              <a:spcBef>
                <a:spcPct val="30000"/>
              </a:spcBef>
              <a:spcAft>
                <a:spcPct val="0"/>
              </a:spcAft>
              <a:defRPr sz="1200">
                <a:solidFill>
                  <a:schemeClr val="tx1"/>
                </a:solidFill>
                <a:latin typeface="Times New Roman" pitchFamily="18" charset="0"/>
              </a:defRPr>
            </a:lvl7pPr>
            <a:lvl8pPr marL="3492023" indent="-231292" eaLnBrk="0" fontAlgn="base" hangingPunct="0">
              <a:spcBef>
                <a:spcPct val="30000"/>
              </a:spcBef>
              <a:spcAft>
                <a:spcPct val="0"/>
              </a:spcAft>
              <a:defRPr sz="1200">
                <a:solidFill>
                  <a:schemeClr val="tx1"/>
                </a:solidFill>
                <a:latin typeface="Times New Roman" pitchFamily="18" charset="0"/>
              </a:defRPr>
            </a:lvl8pPr>
            <a:lvl9pPr marL="3957841" indent="-231292"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latin typeface="Arial" charset="0"/>
              </a:rPr>
              <a:t>©All Rights Reserved MSU HealthTeam Compliance Department</a:t>
            </a:r>
          </a:p>
        </p:txBody>
      </p:sp>
      <p:sp>
        <p:nvSpPr>
          <p:cNvPr id="7885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55338" indent="-289520" eaLnBrk="0" hangingPunct="0">
              <a:spcBef>
                <a:spcPct val="30000"/>
              </a:spcBef>
              <a:defRPr sz="1200">
                <a:solidFill>
                  <a:schemeClr val="tx1"/>
                </a:solidFill>
                <a:latin typeface="Times New Roman" pitchFamily="18" charset="0"/>
              </a:defRPr>
            </a:lvl2pPr>
            <a:lvl3pPr marL="1162930" indent="-231292" eaLnBrk="0" hangingPunct="0">
              <a:spcBef>
                <a:spcPct val="30000"/>
              </a:spcBef>
              <a:defRPr sz="1200">
                <a:solidFill>
                  <a:schemeClr val="tx1"/>
                </a:solidFill>
                <a:latin typeface="Times New Roman" pitchFamily="18" charset="0"/>
              </a:defRPr>
            </a:lvl3pPr>
            <a:lvl4pPr marL="1628748" indent="-231292" eaLnBrk="0" hangingPunct="0">
              <a:spcBef>
                <a:spcPct val="30000"/>
              </a:spcBef>
              <a:defRPr sz="1200">
                <a:solidFill>
                  <a:schemeClr val="tx1"/>
                </a:solidFill>
                <a:latin typeface="Times New Roman" pitchFamily="18" charset="0"/>
              </a:defRPr>
            </a:lvl4pPr>
            <a:lvl5pPr marL="2094566" indent="-231292" eaLnBrk="0" hangingPunct="0">
              <a:spcBef>
                <a:spcPct val="30000"/>
              </a:spcBef>
              <a:defRPr sz="1200">
                <a:solidFill>
                  <a:schemeClr val="tx1"/>
                </a:solidFill>
                <a:latin typeface="Times New Roman" pitchFamily="18" charset="0"/>
              </a:defRPr>
            </a:lvl5pPr>
            <a:lvl6pPr marL="2560384" indent="-231292" eaLnBrk="0" fontAlgn="base" hangingPunct="0">
              <a:spcBef>
                <a:spcPct val="30000"/>
              </a:spcBef>
              <a:spcAft>
                <a:spcPct val="0"/>
              </a:spcAft>
              <a:defRPr sz="1200">
                <a:solidFill>
                  <a:schemeClr val="tx1"/>
                </a:solidFill>
                <a:latin typeface="Times New Roman" pitchFamily="18" charset="0"/>
              </a:defRPr>
            </a:lvl6pPr>
            <a:lvl7pPr marL="3026204" indent="-231292" eaLnBrk="0" fontAlgn="base" hangingPunct="0">
              <a:spcBef>
                <a:spcPct val="30000"/>
              </a:spcBef>
              <a:spcAft>
                <a:spcPct val="0"/>
              </a:spcAft>
              <a:defRPr sz="1200">
                <a:solidFill>
                  <a:schemeClr val="tx1"/>
                </a:solidFill>
                <a:latin typeface="Times New Roman" pitchFamily="18" charset="0"/>
              </a:defRPr>
            </a:lvl7pPr>
            <a:lvl8pPr marL="3492023" indent="-231292" eaLnBrk="0" fontAlgn="base" hangingPunct="0">
              <a:spcBef>
                <a:spcPct val="30000"/>
              </a:spcBef>
              <a:spcAft>
                <a:spcPct val="0"/>
              </a:spcAft>
              <a:defRPr sz="1200">
                <a:solidFill>
                  <a:schemeClr val="tx1"/>
                </a:solidFill>
                <a:latin typeface="Times New Roman" pitchFamily="18" charset="0"/>
              </a:defRPr>
            </a:lvl8pPr>
            <a:lvl9pPr marL="3957841" indent="-231292"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ABDC750-C5B2-4098-80C4-CDAD1BF6169D}" type="slidenum">
              <a:rPr lang="en-US" altLang="en-US" smtClean="0">
                <a:latin typeface="Arial" charset="0"/>
              </a:rPr>
              <a:pPr eaLnBrk="1" hangingPunct="1">
                <a:spcBef>
                  <a:spcPct val="0"/>
                </a:spcBef>
              </a:pPr>
              <a:t>8</a:t>
            </a:fld>
            <a:endParaRPr lang="en-US" altLang="en-US">
              <a:latin typeface="Arial" charset="0"/>
            </a:endParaRPr>
          </a:p>
        </p:txBody>
      </p:sp>
    </p:spTree>
    <p:extLst>
      <p:ext uri="{BB962C8B-B14F-4D97-AF65-F5344CB8AC3E}">
        <p14:creationId xmlns:p14="http://schemas.microsoft.com/office/powerpoint/2010/main" val="1741993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88E77-3B74-49E4-9ED1-DDF73D44FAC8}" type="slidenum">
              <a:rPr lang="en-US" smtClean="0"/>
              <a:t>48</a:t>
            </a:fld>
            <a:endParaRPr lang="en-US"/>
          </a:p>
        </p:txBody>
      </p:sp>
    </p:spTree>
    <p:extLst>
      <p:ext uri="{BB962C8B-B14F-4D97-AF65-F5344CB8AC3E}">
        <p14:creationId xmlns:p14="http://schemas.microsoft.com/office/powerpoint/2010/main" val="4077193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D88E77-3B74-49E4-9ED1-DDF73D44FAC8}" type="slidenum">
              <a:rPr lang="en-US" smtClean="0"/>
              <a:t>9</a:t>
            </a:fld>
            <a:endParaRPr lang="en-US"/>
          </a:p>
        </p:txBody>
      </p:sp>
    </p:spTree>
    <p:extLst>
      <p:ext uri="{BB962C8B-B14F-4D97-AF65-F5344CB8AC3E}">
        <p14:creationId xmlns:p14="http://schemas.microsoft.com/office/powerpoint/2010/main" val="2120737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65887" rtl="0" eaLnBrk="1" fontAlgn="base" latinLnBrk="0" hangingPunct="1">
              <a:lnSpc>
                <a:spcPct val="100000"/>
              </a:lnSpc>
              <a:spcBef>
                <a:spcPct val="0"/>
              </a:spcBef>
              <a:spcAft>
                <a:spcPct val="0"/>
              </a:spcAft>
              <a:buClrTx/>
              <a:buSzTx/>
              <a:buFontTx/>
              <a:buNone/>
              <a:tabLst/>
              <a:defRPr/>
            </a:pPr>
            <a:fld id="{C1D88E77-3B74-49E4-9ED1-DDF73D44FAC8}"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465887"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40046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65887" rtl="0" eaLnBrk="1" fontAlgn="base" latinLnBrk="0" hangingPunct="1">
              <a:lnSpc>
                <a:spcPct val="100000"/>
              </a:lnSpc>
              <a:spcBef>
                <a:spcPct val="0"/>
              </a:spcBef>
              <a:spcAft>
                <a:spcPct val="0"/>
              </a:spcAft>
              <a:buClrTx/>
              <a:buSzTx/>
              <a:buFontTx/>
              <a:buNone/>
              <a:tabLst/>
              <a:defRPr/>
            </a:pPr>
            <a:fld id="{C1D88E77-3B74-49E4-9ED1-DDF73D44FAC8}"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465887"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85120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base" latinLnBrk="0" hangingPunct="1">
              <a:lnSpc>
                <a:spcPct val="100000"/>
              </a:lnSpc>
              <a:spcBef>
                <a:spcPct val="0"/>
              </a:spcBef>
              <a:spcAft>
                <a:spcPct val="0"/>
              </a:spcAft>
              <a:buClrTx/>
              <a:buSzTx/>
              <a:buFontTx/>
              <a:buNone/>
              <a:tabLst/>
              <a:defRPr/>
            </a:pPr>
            <a:fld id="{C1D88E77-3B74-49E4-9ED1-DDF73D44FAC8}"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465887"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89529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base" latinLnBrk="0" hangingPunct="1">
              <a:lnSpc>
                <a:spcPct val="100000"/>
              </a:lnSpc>
              <a:spcBef>
                <a:spcPct val="0"/>
              </a:spcBef>
              <a:spcAft>
                <a:spcPct val="0"/>
              </a:spcAft>
              <a:buClrTx/>
              <a:buSzTx/>
              <a:buFontTx/>
              <a:buNone/>
              <a:tabLst/>
              <a:defRPr/>
            </a:pPr>
            <a:fld id="{C1D88E77-3B74-49E4-9ED1-DDF73D44FAC8}"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465887" rtl="0" eaLnBrk="1" fontAlgn="base" latinLnBrk="0" hangingPunct="1">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831456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base" latinLnBrk="0" hangingPunct="1">
              <a:lnSpc>
                <a:spcPct val="100000"/>
              </a:lnSpc>
              <a:spcBef>
                <a:spcPct val="0"/>
              </a:spcBef>
              <a:spcAft>
                <a:spcPct val="0"/>
              </a:spcAft>
              <a:buClrTx/>
              <a:buSzTx/>
              <a:buFontTx/>
              <a:buNone/>
              <a:tabLst/>
              <a:defRPr/>
            </a:pPr>
            <a:fld id="{C1D88E77-3B74-49E4-9ED1-DDF73D44FAC8}"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465887"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854198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219033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28841"/>
            <a:ext cx="7772400" cy="1301965"/>
          </a:xfrm>
          <a:prstGeom prst="rect">
            <a:avLst/>
          </a:prstGeom>
        </p:spPr>
        <p:txBody>
          <a:bodyPr>
            <a:normAutofit/>
          </a:bodyPr>
          <a:lstStyle>
            <a:lvl1pPr algn="l">
              <a:defRPr sz="3600" b="0" i="0" baseline="0">
                <a:ln>
                  <a:noFill/>
                </a:ln>
                <a:solidFill>
                  <a:srgbClr val="18453B"/>
                </a:solidFill>
                <a:latin typeface="Gotham-Bold"/>
                <a:cs typeface="Gotham-Bold"/>
              </a:defRPr>
            </a:lvl1pPr>
          </a:lstStyle>
          <a:p>
            <a:r>
              <a:rPr lang="en-US" dirty="0"/>
              <a:t>Presentation Title</a:t>
            </a:r>
          </a:p>
        </p:txBody>
      </p:sp>
      <p:sp>
        <p:nvSpPr>
          <p:cNvPr id="3" name="Subtitle 2"/>
          <p:cNvSpPr>
            <a:spLocks noGrp="1"/>
          </p:cNvSpPr>
          <p:nvPr>
            <p:ph type="subTitle" idx="1"/>
          </p:nvPr>
        </p:nvSpPr>
        <p:spPr>
          <a:xfrm>
            <a:off x="685800" y="3030807"/>
            <a:ext cx="7772400" cy="2102356"/>
          </a:xfrm>
          <a:prstGeom prst="rect">
            <a:avLst/>
          </a:prstGeom>
        </p:spPr>
        <p:txBody>
          <a:bodyPr anchor="t">
            <a:normAutofit/>
          </a:bodyPr>
          <a:lstStyle>
            <a:lvl1pPr marL="0" indent="0" algn="l">
              <a:buNone/>
              <a:defRPr sz="2400" b="0" i="0">
                <a:solidFill>
                  <a:schemeClr val="tx1">
                    <a:lumMod val="75000"/>
                    <a:lumOff val="25000"/>
                  </a:schemeClr>
                </a:solidFill>
                <a:latin typeface="Gotham Book"/>
                <a:cs typeface="Gotham Boo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205D934E-3E61-264D-8682-F58928E18B8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47030"/>
            <a:ext cx="8229600" cy="981810"/>
          </a:xfrm>
          <a:prstGeom prst="rect">
            <a:avLst/>
          </a:prstGeom>
        </p:spPr>
        <p:txBody>
          <a:bodyPr>
            <a:normAutofit/>
          </a:bodyPr>
          <a:lstStyle>
            <a:lvl1pPr algn="l">
              <a:defRPr sz="2700" b="0" i="0" baseline="0">
                <a:solidFill>
                  <a:srgbClr val="18453B"/>
                </a:solidFill>
                <a:latin typeface="Gotham-Bold"/>
                <a:cs typeface="Gotham-Bold"/>
              </a:defRPr>
            </a:lvl1pPr>
          </a:lstStyle>
          <a:p>
            <a:r>
              <a:rPr lang="en-US" dirty="0"/>
              <a:t>1 column full width, bullets</a:t>
            </a:r>
          </a:p>
        </p:txBody>
      </p:sp>
      <p:sp>
        <p:nvSpPr>
          <p:cNvPr id="3" name="Content Placeholder 2"/>
          <p:cNvSpPr>
            <a:spLocks noGrp="1"/>
          </p:cNvSpPr>
          <p:nvPr>
            <p:ph idx="1"/>
          </p:nvPr>
        </p:nvSpPr>
        <p:spPr>
          <a:xfrm>
            <a:off x="457200" y="2059670"/>
            <a:ext cx="8229600" cy="4066495"/>
          </a:xfrm>
          <a:prstGeom prst="rect">
            <a:avLst/>
          </a:prstGeom>
        </p:spPr>
        <p:txBody>
          <a:bodyPr/>
          <a:lstStyle>
            <a:lvl1pPr>
              <a:buClr>
                <a:schemeClr val="tx1">
                  <a:lumMod val="75000"/>
                  <a:lumOff val="25000"/>
                </a:schemeClr>
              </a:buClr>
              <a:buFont typeface="Wingdings" charset="2"/>
              <a:buChar char="§"/>
              <a:defRPr sz="2100" b="0" i="0">
                <a:solidFill>
                  <a:schemeClr val="tx1">
                    <a:lumMod val="75000"/>
                    <a:lumOff val="25000"/>
                  </a:schemeClr>
                </a:solidFill>
                <a:latin typeface="Gotham Book"/>
                <a:cs typeface="Gotham Book"/>
              </a:defRPr>
            </a:lvl1pPr>
            <a:lvl2pPr marL="486918">
              <a:buClr>
                <a:schemeClr val="tx1">
                  <a:lumMod val="75000"/>
                  <a:lumOff val="25000"/>
                </a:schemeClr>
              </a:buClr>
              <a:buSzPct val="85000"/>
              <a:buFont typeface="Wingdings" charset="2"/>
              <a:buChar char="§"/>
              <a:defRPr sz="1800" b="0" i="0">
                <a:solidFill>
                  <a:schemeClr val="tx1">
                    <a:lumMod val="75000"/>
                    <a:lumOff val="2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00D29A3F-5FD7-4048-AB66-04C718EC07AB}" type="datetime1">
              <a:rPr lang="en-US" smtClean="0"/>
              <a:t>9/17/2020</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0B4461CB-4CA9-2A43-A3FA-624E1DA485A6}" type="slidenum">
              <a:rPr lang="en-US"/>
              <a:pPr>
                <a:defRPr/>
              </a:pPr>
              <a:t>‹#›</a:t>
            </a:fld>
            <a:endParaRPr lang="en-US"/>
          </a:p>
        </p:txBody>
      </p:sp>
    </p:spTree>
    <p:extLst>
      <p:ext uri="{BB962C8B-B14F-4D97-AF65-F5344CB8AC3E}">
        <p14:creationId xmlns:p14="http://schemas.microsoft.com/office/powerpoint/2010/main" val="86352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47030"/>
            <a:ext cx="8229600" cy="981810"/>
          </a:xfrm>
          <a:prstGeom prst="rect">
            <a:avLst/>
          </a:prstGeom>
        </p:spPr>
        <p:txBody>
          <a:bodyPr>
            <a:normAutofit/>
          </a:bodyPr>
          <a:lstStyle>
            <a:lvl1pPr algn="l">
              <a:defRPr sz="2700" b="0" i="0" baseline="0">
                <a:solidFill>
                  <a:srgbClr val="18453B"/>
                </a:solidFill>
                <a:latin typeface="Gotham-Bold"/>
                <a:cs typeface="Gotham-Bold"/>
              </a:defRPr>
            </a:lvl1pPr>
          </a:lstStyle>
          <a:p>
            <a:r>
              <a:rPr lang="en-US" dirty="0"/>
              <a:t>2 columns, bullets</a:t>
            </a:r>
          </a:p>
        </p:txBody>
      </p:sp>
      <p:sp>
        <p:nvSpPr>
          <p:cNvPr id="3" name="Content Placeholder 2"/>
          <p:cNvSpPr>
            <a:spLocks noGrp="1"/>
          </p:cNvSpPr>
          <p:nvPr>
            <p:ph idx="1"/>
          </p:nvPr>
        </p:nvSpPr>
        <p:spPr>
          <a:xfrm>
            <a:off x="457200" y="2059668"/>
            <a:ext cx="3950704" cy="4296682"/>
          </a:xfrm>
          <a:prstGeom prst="rect">
            <a:avLst/>
          </a:prstGeom>
        </p:spPr>
        <p:txBody>
          <a:bodyPr/>
          <a:lstStyle>
            <a:lvl1pPr>
              <a:buClr>
                <a:schemeClr val="tx1">
                  <a:lumMod val="75000"/>
                  <a:lumOff val="25000"/>
                </a:schemeClr>
              </a:buClr>
              <a:buFont typeface="Wingdings" charset="2"/>
              <a:buChar char="§"/>
              <a:defRPr sz="2100" b="0" i="0">
                <a:solidFill>
                  <a:schemeClr val="tx1">
                    <a:lumMod val="65000"/>
                    <a:lumOff val="35000"/>
                  </a:schemeClr>
                </a:solidFill>
                <a:latin typeface="Gotham Book"/>
                <a:cs typeface="Gotham Book"/>
              </a:defRPr>
            </a:lvl1pPr>
            <a:lvl2pPr>
              <a:buClr>
                <a:schemeClr val="tx1">
                  <a:lumMod val="75000"/>
                  <a:lumOff val="25000"/>
                </a:schemeClr>
              </a:buClr>
              <a:buFont typeface="Wingdings" charset="2"/>
              <a:buChar char="§"/>
              <a:defRPr sz="1800" b="0" i="0">
                <a:solidFill>
                  <a:schemeClr val="tx1">
                    <a:lumMod val="65000"/>
                    <a:lumOff val="3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70DAFF93-6694-4505-8460-352BBC454E26}" type="datetime1">
              <a:rPr lang="en-US" smtClean="0"/>
              <a:t>9/17/2020</a:t>
            </a:fld>
            <a:endParaRPr lang="en-US"/>
          </a:p>
        </p:txBody>
      </p:sp>
      <p:sp>
        <p:nvSpPr>
          <p:cNvPr id="6"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4599938D-0427-3542-974E-F7CD887B3868}" type="slidenum">
              <a:rPr lang="en-US"/>
              <a:pPr>
                <a:defRPr/>
              </a:pPr>
              <a:t>‹#›</a:t>
            </a:fld>
            <a:endParaRPr lang="en-US"/>
          </a:p>
        </p:txBody>
      </p:sp>
      <p:sp>
        <p:nvSpPr>
          <p:cNvPr id="8" name="Content Placeholder 2"/>
          <p:cNvSpPr>
            <a:spLocks noGrp="1"/>
          </p:cNvSpPr>
          <p:nvPr>
            <p:ph idx="13"/>
          </p:nvPr>
        </p:nvSpPr>
        <p:spPr>
          <a:xfrm>
            <a:off x="4736097" y="2059668"/>
            <a:ext cx="3950704" cy="4296682"/>
          </a:xfrm>
          <a:prstGeom prst="rect">
            <a:avLst/>
          </a:prstGeom>
        </p:spPr>
        <p:txBody>
          <a:bodyPr/>
          <a:lstStyle>
            <a:lvl1pPr>
              <a:buClr>
                <a:schemeClr val="tx1">
                  <a:lumMod val="75000"/>
                  <a:lumOff val="25000"/>
                </a:schemeClr>
              </a:buClr>
              <a:buFont typeface="Wingdings" charset="2"/>
              <a:buChar char="§"/>
              <a:defRPr sz="2100" b="0" i="0">
                <a:solidFill>
                  <a:schemeClr val="tx1">
                    <a:lumMod val="65000"/>
                    <a:lumOff val="35000"/>
                  </a:schemeClr>
                </a:solidFill>
                <a:latin typeface="Gotham Book"/>
                <a:cs typeface="Gotham Book"/>
              </a:defRPr>
            </a:lvl1pPr>
            <a:lvl2pPr>
              <a:buClr>
                <a:schemeClr val="tx1">
                  <a:lumMod val="75000"/>
                  <a:lumOff val="25000"/>
                </a:schemeClr>
              </a:buClr>
              <a:buFont typeface="Wingdings" charset="2"/>
              <a:buChar char="§"/>
              <a:defRPr sz="1800" b="0" i="0">
                <a:solidFill>
                  <a:schemeClr val="tx1">
                    <a:lumMod val="65000"/>
                    <a:lumOff val="3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0190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79046"/>
            <a:ext cx="8229600" cy="821157"/>
          </a:xfrm>
          <a:prstGeom prst="rect">
            <a:avLst/>
          </a:prstGeom>
        </p:spPr>
        <p:txBody>
          <a:bodyPr>
            <a:normAutofit/>
          </a:bodyPr>
          <a:lstStyle>
            <a:lvl1pPr algn="l">
              <a:defRPr sz="2700" b="0" i="0">
                <a:solidFill>
                  <a:srgbClr val="18453B"/>
                </a:solidFill>
                <a:latin typeface="Gotham-Bold"/>
                <a:cs typeface="Gotham-Bold"/>
              </a:defRPr>
            </a:lvl1pPr>
          </a:lstStyle>
          <a:p>
            <a:r>
              <a:rPr lang="en-US" dirty="0"/>
              <a:t>1 column, no bullets</a:t>
            </a:r>
          </a:p>
        </p:txBody>
      </p:sp>
      <p:sp>
        <p:nvSpPr>
          <p:cNvPr id="3" name="Content Placeholder 2"/>
          <p:cNvSpPr>
            <a:spLocks noGrp="1"/>
          </p:cNvSpPr>
          <p:nvPr>
            <p:ph idx="1"/>
          </p:nvPr>
        </p:nvSpPr>
        <p:spPr>
          <a:xfrm>
            <a:off x="457200" y="1600201"/>
            <a:ext cx="8229600" cy="4419600"/>
          </a:xfrm>
          <a:prstGeom prst="rect">
            <a:avLst/>
          </a:prstGeom>
        </p:spPr>
        <p:txBody>
          <a:bodyPr wrap="square" numCol="1" anchor="t"/>
          <a:lstStyle>
            <a:lvl1pPr marL="0" indent="0" algn="l">
              <a:buClr>
                <a:schemeClr val="tx1">
                  <a:lumMod val="75000"/>
                  <a:lumOff val="25000"/>
                </a:schemeClr>
              </a:buClr>
              <a:buFontTx/>
              <a:buNone/>
              <a:defRPr sz="1800" b="0" i="0" baseline="0">
                <a:solidFill>
                  <a:schemeClr val="tx1">
                    <a:lumMod val="75000"/>
                    <a:lumOff val="25000"/>
                  </a:schemeClr>
                </a:solidFill>
                <a:latin typeface="Gotham Book"/>
                <a:cs typeface="Gotham Book"/>
              </a:defRPr>
            </a:lvl1pPr>
            <a:lvl2pPr marL="0" indent="0" algn="l">
              <a:buClr>
                <a:schemeClr val="tx1">
                  <a:lumMod val="75000"/>
                  <a:lumOff val="25000"/>
                </a:schemeClr>
              </a:buClr>
              <a:buFontTx/>
              <a:buNone/>
              <a:defRPr sz="1500" b="0" i="0">
                <a:solidFill>
                  <a:schemeClr val="tx1">
                    <a:lumMod val="75000"/>
                    <a:lumOff val="2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99051364-887B-4EAF-9891-9E57E51DFF19}" type="datetime1">
              <a:rPr lang="en-US" smtClean="0"/>
              <a:t>9/17/2020</a:t>
            </a:fld>
            <a:endParaRPr lang="en-US"/>
          </a:p>
        </p:txBody>
      </p:sp>
      <p:sp>
        <p:nvSpPr>
          <p:cNvPr id="6"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4DCE0E26-47BB-FF4B-814B-E43C1B98F5D1}" type="slidenum">
              <a:rPr lang="en-US"/>
              <a:pPr>
                <a:defRPr/>
              </a:pPr>
              <a:t>‹#›</a:t>
            </a:fld>
            <a:endParaRPr lang="en-US"/>
          </a:p>
        </p:txBody>
      </p:sp>
    </p:spTree>
    <p:extLst>
      <p:ext uri="{BB962C8B-B14F-4D97-AF65-F5344CB8AC3E}">
        <p14:creationId xmlns:p14="http://schemas.microsoft.com/office/powerpoint/2010/main" val="2706208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875093"/>
            <a:ext cx="8229600" cy="725109"/>
          </a:xfrm>
          <a:prstGeom prst="rect">
            <a:avLst/>
          </a:prstGeom>
        </p:spPr>
        <p:txBody>
          <a:bodyPr>
            <a:normAutofit/>
          </a:bodyPr>
          <a:lstStyle>
            <a:lvl1pPr algn="l">
              <a:defRPr sz="2700" b="0" i="0">
                <a:solidFill>
                  <a:srgbClr val="18453B"/>
                </a:solidFill>
                <a:latin typeface="Gotham-Bold"/>
                <a:cs typeface="Gotham-Bold"/>
              </a:defRPr>
            </a:lvl1pPr>
          </a:lstStyle>
          <a:p>
            <a:r>
              <a:rPr lang="en-US" dirty="0"/>
              <a:t>1 column, numbers</a:t>
            </a:r>
          </a:p>
        </p:txBody>
      </p:sp>
      <p:sp>
        <p:nvSpPr>
          <p:cNvPr id="3" name="Content Placeholder 2"/>
          <p:cNvSpPr>
            <a:spLocks noGrp="1"/>
          </p:cNvSpPr>
          <p:nvPr>
            <p:ph idx="1"/>
          </p:nvPr>
        </p:nvSpPr>
        <p:spPr>
          <a:xfrm>
            <a:off x="457200" y="1600201"/>
            <a:ext cx="8229600" cy="4419600"/>
          </a:xfrm>
          <a:prstGeom prst="rect">
            <a:avLst/>
          </a:prstGeom>
        </p:spPr>
        <p:txBody>
          <a:bodyPr wrap="square" numCol="1" anchor="t"/>
          <a:lstStyle>
            <a:lvl1pPr marL="342900" indent="-342900" algn="l">
              <a:buClr>
                <a:schemeClr val="tx1">
                  <a:lumMod val="75000"/>
                  <a:lumOff val="25000"/>
                </a:schemeClr>
              </a:buClr>
              <a:buFont typeface="+mj-lt"/>
              <a:buAutoNum type="arabicPeriod"/>
              <a:defRPr sz="1800" b="0" i="0" baseline="0">
                <a:solidFill>
                  <a:schemeClr val="tx1">
                    <a:lumMod val="75000"/>
                    <a:lumOff val="25000"/>
                  </a:schemeClr>
                </a:solidFill>
                <a:latin typeface="Gotham Book"/>
                <a:cs typeface="Gotham Book"/>
              </a:defRPr>
            </a:lvl1pPr>
            <a:lvl2pPr marL="342900" indent="342900" algn="l">
              <a:buClr>
                <a:schemeClr val="tx1">
                  <a:lumMod val="75000"/>
                  <a:lumOff val="25000"/>
                </a:schemeClr>
              </a:buClr>
              <a:buFont typeface="Wingdings" charset="2"/>
              <a:buChar char="§"/>
              <a:defRPr sz="1500" b="0" i="0">
                <a:solidFill>
                  <a:schemeClr val="tx1">
                    <a:lumMod val="75000"/>
                    <a:lumOff val="25000"/>
                  </a:schemeClr>
                </a:solidFill>
                <a:latin typeface="Gotham Book"/>
                <a:cs typeface="Gotham Book"/>
              </a:defRPr>
            </a:lvl2pPr>
            <a:lvl3pPr>
              <a:buClr>
                <a:schemeClr val="tx1">
                  <a:lumMod val="75000"/>
                  <a:lumOff val="25000"/>
                </a:schemeClr>
              </a:buClr>
              <a:defRPr sz="15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35609825-A662-49F0-B2E3-29AE146C1857}" type="datetime1">
              <a:rPr lang="en-US" smtClean="0"/>
              <a:t>9/17/2020</a:t>
            </a:fld>
            <a:endParaRPr lang="en-US"/>
          </a:p>
        </p:txBody>
      </p:sp>
      <p:sp>
        <p:nvSpPr>
          <p:cNvPr id="7"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8"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14362E17-3E5F-5C4D-AFD9-BBBB918BE234}" type="slidenum">
              <a:rPr lang="en-US"/>
              <a:pPr>
                <a:defRPr/>
              </a:pPr>
              <a:t>‹#›</a:t>
            </a:fld>
            <a:endParaRPr lang="en-US"/>
          </a:p>
        </p:txBody>
      </p:sp>
    </p:spTree>
    <p:extLst>
      <p:ext uri="{BB962C8B-B14F-4D97-AF65-F5344CB8AC3E}">
        <p14:creationId xmlns:p14="http://schemas.microsoft.com/office/powerpoint/2010/main" val="1962384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938590"/>
            <a:ext cx="82296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fld id="{F51E7264-46BD-4CF0-9BF2-2CFDFB6A87E7}" type="datetime1">
              <a:rPr lang="en-US" smtClean="0"/>
              <a:t>9/17/2020</a:t>
            </a:fld>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Footer</a:t>
            </a:r>
          </a:p>
        </p:txBody>
      </p:sp>
      <p:sp>
        <p:nvSpPr>
          <p:cNvPr id="7" name="Rectangle 6"/>
          <p:cNvSpPr>
            <a:spLocks noGrp="1" noChangeArrowheads="1"/>
          </p:cNvSpPr>
          <p:nvPr>
            <p:ph type="sldNum" sz="quarter" idx="12"/>
          </p:nvPr>
        </p:nvSpPr>
        <p:spPr/>
        <p:txBody>
          <a:bodyPr/>
          <a:lstStyle>
            <a:lvl1pPr>
              <a:defRPr/>
            </a:lvl1pPr>
          </a:lstStyle>
          <a:p>
            <a:pPr>
              <a:defRPr/>
            </a:pPr>
            <a:fld id="{ED54DEB9-F14B-4FBE-86BE-9C37A5BFE5DB}" type="slidenum">
              <a:rPr lang="en-US"/>
              <a:pPr>
                <a:defRPr/>
              </a:pPr>
              <a:t>‹#›</a:t>
            </a:fld>
            <a:endParaRPr lang="en-US"/>
          </a:p>
        </p:txBody>
      </p:sp>
    </p:spTree>
    <p:extLst>
      <p:ext uri="{BB962C8B-B14F-4D97-AF65-F5344CB8AC3E}">
        <p14:creationId xmlns:p14="http://schemas.microsoft.com/office/powerpoint/2010/main" val="3738917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5"/>
          <p:cNvSpPr>
            <a:spLocks noGrp="1" noChangeArrowheads="1"/>
          </p:cNvSpPr>
          <p:nvPr>
            <p:ph type="ftr" sz="quarter" idx="10"/>
          </p:nvPr>
        </p:nvSpPr>
        <p:spPr>
          <a:ln/>
        </p:spPr>
        <p:txBody>
          <a:bodyPr/>
          <a:lstStyle>
            <a:lvl1pPr>
              <a:defRPr/>
            </a:lvl1pPr>
          </a:lstStyle>
          <a:p>
            <a:pPr>
              <a:defRPr/>
            </a:pPr>
            <a:r>
              <a:rPr lang="en-US"/>
              <a:t>Footer</a:t>
            </a:r>
          </a:p>
        </p:txBody>
      </p:sp>
      <p:sp>
        <p:nvSpPr>
          <p:cNvPr id="6" name="Rectangle 16"/>
          <p:cNvSpPr>
            <a:spLocks noGrp="1" noChangeArrowheads="1"/>
          </p:cNvSpPr>
          <p:nvPr>
            <p:ph type="sldNum" sz="quarter" idx="11"/>
          </p:nvPr>
        </p:nvSpPr>
        <p:spPr>
          <a:ln/>
        </p:spPr>
        <p:txBody>
          <a:bodyPr/>
          <a:lstStyle>
            <a:lvl1pPr>
              <a:defRPr/>
            </a:lvl1pPr>
          </a:lstStyle>
          <a:p>
            <a:pPr>
              <a:defRPr/>
            </a:pPr>
            <a:fld id="{2AAE9BF7-CE42-415F-8E70-0287A582D9E8}" type="slidenum">
              <a:rPr lang="en-US"/>
              <a:pPr>
                <a:defRPr/>
              </a:pPr>
              <a:t>‹#›</a:t>
            </a:fld>
            <a:endParaRPr lang="en-US"/>
          </a:p>
        </p:txBody>
      </p:sp>
    </p:spTree>
    <p:extLst>
      <p:ext uri="{BB962C8B-B14F-4D97-AF65-F5344CB8AC3E}">
        <p14:creationId xmlns:p14="http://schemas.microsoft.com/office/powerpoint/2010/main" val="3902201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5"/>
          <p:cNvSpPr>
            <a:spLocks noGrp="1" noChangeArrowheads="1"/>
          </p:cNvSpPr>
          <p:nvPr>
            <p:ph type="ftr" sz="quarter" idx="10"/>
          </p:nvPr>
        </p:nvSpPr>
        <p:spPr>
          <a:ln/>
        </p:spPr>
        <p:txBody>
          <a:bodyPr/>
          <a:lstStyle>
            <a:lvl1pPr>
              <a:defRPr/>
            </a:lvl1pPr>
          </a:lstStyle>
          <a:p>
            <a:pPr>
              <a:defRPr/>
            </a:pPr>
            <a:r>
              <a:rPr lang="en-US"/>
              <a:t>Footer</a:t>
            </a:r>
          </a:p>
        </p:txBody>
      </p:sp>
      <p:sp>
        <p:nvSpPr>
          <p:cNvPr id="3" name="Rectangle 16"/>
          <p:cNvSpPr>
            <a:spLocks noGrp="1" noChangeArrowheads="1"/>
          </p:cNvSpPr>
          <p:nvPr>
            <p:ph type="sldNum" sz="quarter" idx="11"/>
          </p:nvPr>
        </p:nvSpPr>
        <p:spPr>
          <a:ln/>
        </p:spPr>
        <p:txBody>
          <a:bodyPr/>
          <a:lstStyle>
            <a:lvl1pPr>
              <a:defRPr/>
            </a:lvl1pPr>
          </a:lstStyle>
          <a:p>
            <a:pPr>
              <a:defRPr/>
            </a:pPr>
            <a:fld id="{2A72355B-D2EC-4EDB-8B7A-5FA51C0CA2C1}" type="slidenum">
              <a:rPr lang="en-US"/>
              <a:pPr>
                <a:defRPr/>
              </a:pPr>
              <a:t>‹#›</a:t>
            </a:fld>
            <a:endParaRPr lang="en-US"/>
          </a:p>
        </p:txBody>
      </p:sp>
    </p:spTree>
    <p:extLst>
      <p:ext uri="{BB962C8B-B14F-4D97-AF65-F5344CB8AC3E}">
        <p14:creationId xmlns:p14="http://schemas.microsoft.com/office/powerpoint/2010/main" val="4108884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47030"/>
            <a:ext cx="8229600" cy="981810"/>
          </a:xfrm>
          <a:prstGeom prst="rect">
            <a:avLst/>
          </a:prstGeom>
        </p:spPr>
        <p:txBody>
          <a:bodyPr>
            <a:normAutofit/>
          </a:bodyPr>
          <a:lstStyle>
            <a:lvl1pPr algn="l">
              <a:defRPr sz="3600" b="0" i="0" baseline="0">
                <a:solidFill>
                  <a:srgbClr val="18453B"/>
                </a:solidFill>
                <a:latin typeface="Gotham-Bold"/>
                <a:cs typeface="Gotham-Bold"/>
              </a:defRPr>
            </a:lvl1pPr>
          </a:lstStyle>
          <a:p>
            <a:r>
              <a:rPr lang="en-US" dirty="0"/>
              <a:t>1 column full width, bullets</a:t>
            </a:r>
          </a:p>
        </p:txBody>
      </p:sp>
      <p:sp>
        <p:nvSpPr>
          <p:cNvPr id="3" name="Content Placeholder 2"/>
          <p:cNvSpPr>
            <a:spLocks noGrp="1"/>
          </p:cNvSpPr>
          <p:nvPr>
            <p:ph idx="1"/>
          </p:nvPr>
        </p:nvSpPr>
        <p:spPr>
          <a:xfrm>
            <a:off x="457200" y="2059668"/>
            <a:ext cx="8229600" cy="4066495"/>
          </a:xfrm>
          <a:prstGeom prst="rect">
            <a:avLst/>
          </a:prstGeom>
        </p:spPr>
        <p:txBody>
          <a:bodyPr/>
          <a:lstStyle>
            <a:lvl1pPr>
              <a:buClr>
                <a:schemeClr val="tx1">
                  <a:lumMod val="75000"/>
                  <a:lumOff val="25000"/>
                </a:schemeClr>
              </a:buClr>
              <a:buFont typeface="Wingdings" charset="2"/>
              <a:buChar char="§"/>
              <a:defRPr sz="2800" b="0" i="0">
                <a:solidFill>
                  <a:schemeClr val="tx1">
                    <a:lumMod val="75000"/>
                    <a:lumOff val="25000"/>
                  </a:schemeClr>
                </a:solidFill>
                <a:latin typeface="Gotham Book"/>
                <a:cs typeface="Gotham Book"/>
              </a:defRPr>
            </a:lvl1pPr>
            <a:lvl2pPr marL="649224">
              <a:buClr>
                <a:schemeClr val="tx1">
                  <a:lumMod val="75000"/>
                  <a:lumOff val="25000"/>
                </a:schemeClr>
              </a:buClr>
              <a:buSzPct val="85000"/>
              <a:buFont typeface="Wingdings" charset="2"/>
              <a:buChar char="§"/>
              <a:defRPr sz="2400" b="0" i="0">
                <a:solidFill>
                  <a:schemeClr val="tx1">
                    <a:lumMod val="75000"/>
                    <a:lumOff val="25000"/>
                  </a:schemeClr>
                </a:solidFill>
                <a:latin typeface="Gotham Book"/>
                <a:cs typeface="Gotham Book"/>
              </a:defRPr>
            </a:lvl2pPr>
            <a:lvl3pPr>
              <a:buClr>
                <a:schemeClr val="tx1">
                  <a:lumMod val="75000"/>
                  <a:lumOff val="25000"/>
                </a:schemeClr>
              </a:buClr>
              <a:defRPr sz="20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0B4461CB-4CA9-2A43-A3FA-624E1DA485A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47030"/>
            <a:ext cx="8229600" cy="981810"/>
          </a:xfrm>
          <a:prstGeom prst="rect">
            <a:avLst/>
          </a:prstGeom>
        </p:spPr>
        <p:txBody>
          <a:bodyPr>
            <a:normAutofit/>
          </a:bodyPr>
          <a:lstStyle>
            <a:lvl1pPr algn="l">
              <a:defRPr sz="3600" b="0" i="0" baseline="0">
                <a:solidFill>
                  <a:srgbClr val="18453B"/>
                </a:solidFill>
                <a:latin typeface="Gotham-Bold"/>
                <a:cs typeface="Gotham-Bold"/>
              </a:defRPr>
            </a:lvl1pPr>
          </a:lstStyle>
          <a:p>
            <a:r>
              <a:rPr lang="en-US" dirty="0"/>
              <a:t>2 columns, bullets</a:t>
            </a:r>
          </a:p>
        </p:txBody>
      </p:sp>
      <p:sp>
        <p:nvSpPr>
          <p:cNvPr id="3" name="Content Placeholder 2"/>
          <p:cNvSpPr>
            <a:spLocks noGrp="1"/>
          </p:cNvSpPr>
          <p:nvPr>
            <p:ph idx="1"/>
          </p:nvPr>
        </p:nvSpPr>
        <p:spPr>
          <a:xfrm>
            <a:off x="457200" y="2059668"/>
            <a:ext cx="3950704" cy="4296682"/>
          </a:xfrm>
          <a:prstGeom prst="rect">
            <a:avLst/>
          </a:prstGeom>
        </p:spPr>
        <p:txBody>
          <a:bodyPr/>
          <a:lstStyle>
            <a:lvl1pPr>
              <a:buClr>
                <a:schemeClr val="tx1">
                  <a:lumMod val="75000"/>
                  <a:lumOff val="25000"/>
                </a:schemeClr>
              </a:buClr>
              <a:buFont typeface="Wingdings" charset="2"/>
              <a:buChar char="§"/>
              <a:defRPr sz="2800" b="0" i="0">
                <a:solidFill>
                  <a:schemeClr val="tx1">
                    <a:lumMod val="65000"/>
                    <a:lumOff val="35000"/>
                  </a:schemeClr>
                </a:solidFill>
                <a:latin typeface="Gotham Book"/>
                <a:cs typeface="Gotham Book"/>
              </a:defRPr>
            </a:lvl1pPr>
            <a:lvl2pPr>
              <a:buClr>
                <a:schemeClr val="tx1">
                  <a:lumMod val="75000"/>
                  <a:lumOff val="25000"/>
                </a:schemeClr>
              </a:buClr>
              <a:buFont typeface="Wingdings" charset="2"/>
              <a:buChar char="§"/>
              <a:defRPr sz="2400" b="0" i="0">
                <a:solidFill>
                  <a:schemeClr val="tx1">
                    <a:lumMod val="65000"/>
                    <a:lumOff val="35000"/>
                  </a:schemeClr>
                </a:solidFill>
                <a:latin typeface="Gotham Book"/>
                <a:cs typeface="Gotham Book"/>
              </a:defRPr>
            </a:lvl2pPr>
            <a:lvl3pPr>
              <a:buClr>
                <a:schemeClr val="tx1">
                  <a:lumMod val="75000"/>
                  <a:lumOff val="25000"/>
                </a:schemeClr>
              </a:buClr>
              <a:defRPr sz="20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endParaRPr lang="en-US"/>
          </a:p>
        </p:txBody>
      </p:sp>
      <p:sp>
        <p:nvSpPr>
          <p:cNvPr id="6"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endParaRPr lang="en-US"/>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4599938D-0427-3542-974E-F7CD887B3868}" type="slidenum">
              <a:rPr lang="en-US"/>
              <a:pPr>
                <a:defRPr/>
              </a:pPr>
              <a:t>‹#›</a:t>
            </a:fld>
            <a:endParaRPr lang="en-US"/>
          </a:p>
        </p:txBody>
      </p:sp>
      <p:sp>
        <p:nvSpPr>
          <p:cNvPr id="8" name="Content Placeholder 2"/>
          <p:cNvSpPr>
            <a:spLocks noGrp="1"/>
          </p:cNvSpPr>
          <p:nvPr>
            <p:ph idx="13"/>
          </p:nvPr>
        </p:nvSpPr>
        <p:spPr>
          <a:xfrm>
            <a:off x="4736096" y="2059668"/>
            <a:ext cx="3950704" cy="4296682"/>
          </a:xfrm>
          <a:prstGeom prst="rect">
            <a:avLst/>
          </a:prstGeom>
        </p:spPr>
        <p:txBody>
          <a:bodyPr/>
          <a:lstStyle>
            <a:lvl1pPr>
              <a:buClr>
                <a:schemeClr val="tx1">
                  <a:lumMod val="75000"/>
                  <a:lumOff val="25000"/>
                </a:schemeClr>
              </a:buClr>
              <a:buFont typeface="Wingdings" charset="2"/>
              <a:buChar char="§"/>
              <a:defRPr sz="2800" b="0" i="0">
                <a:solidFill>
                  <a:schemeClr val="tx1">
                    <a:lumMod val="65000"/>
                    <a:lumOff val="35000"/>
                  </a:schemeClr>
                </a:solidFill>
                <a:latin typeface="Gotham Book"/>
                <a:cs typeface="Gotham Book"/>
              </a:defRPr>
            </a:lvl1pPr>
            <a:lvl2pPr>
              <a:buClr>
                <a:schemeClr val="tx1">
                  <a:lumMod val="75000"/>
                  <a:lumOff val="25000"/>
                </a:schemeClr>
              </a:buClr>
              <a:buFont typeface="Wingdings" charset="2"/>
              <a:buChar char="§"/>
              <a:defRPr sz="2400" b="0" i="0">
                <a:solidFill>
                  <a:schemeClr val="tx1">
                    <a:lumMod val="65000"/>
                    <a:lumOff val="35000"/>
                  </a:schemeClr>
                </a:solidFill>
                <a:latin typeface="Gotham Book"/>
                <a:cs typeface="Gotham Book"/>
              </a:defRPr>
            </a:lvl2pPr>
            <a:lvl3pPr>
              <a:buClr>
                <a:schemeClr val="tx1">
                  <a:lumMod val="75000"/>
                  <a:lumOff val="25000"/>
                </a:schemeClr>
              </a:buClr>
              <a:defRPr sz="20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79044"/>
            <a:ext cx="8229600" cy="821157"/>
          </a:xfrm>
          <a:prstGeom prst="rect">
            <a:avLst/>
          </a:prstGeom>
        </p:spPr>
        <p:txBody>
          <a:bodyPr>
            <a:normAutofit/>
          </a:bodyPr>
          <a:lstStyle>
            <a:lvl1pPr algn="l">
              <a:defRPr sz="3600" b="0" i="0">
                <a:solidFill>
                  <a:srgbClr val="18453B"/>
                </a:solidFill>
                <a:latin typeface="Gotham-Bold"/>
                <a:cs typeface="Gotham-Bold"/>
              </a:defRPr>
            </a:lvl1pPr>
          </a:lstStyle>
          <a:p>
            <a:r>
              <a:rPr lang="en-US" dirty="0"/>
              <a:t>1 column, no bullets</a:t>
            </a:r>
          </a:p>
        </p:txBody>
      </p:sp>
      <p:sp>
        <p:nvSpPr>
          <p:cNvPr id="3" name="Content Placeholder 2"/>
          <p:cNvSpPr>
            <a:spLocks noGrp="1"/>
          </p:cNvSpPr>
          <p:nvPr>
            <p:ph idx="1"/>
          </p:nvPr>
        </p:nvSpPr>
        <p:spPr>
          <a:xfrm>
            <a:off x="457200" y="1600201"/>
            <a:ext cx="8229600" cy="4419600"/>
          </a:xfrm>
          <a:prstGeom prst="rect">
            <a:avLst/>
          </a:prstGeom>
        </p:spPr>
        <p:txBody>
          <a:bodyPr wrap="square" numCol="1" anchor="t"/>
          <a:lstStyle>
            <a:lvl1pPr marL="0" indent="0" algn="l">
              <a:buClr>
                <a:schemeClr val="tx1">
                  <a:lumMod val="75000"/>
                  <a:lumOff val="25000"/>
                </a:schemeClr>
              </a:buClr>
              <a:buFontTx/>
              <a:buNone/>
              <a:defRPr sz="2400" b="0" i="0" baseline="0">
                <a:solidFill>
                  <a:schemeClr val="tx1">
                    <a:lumMod val="75000"/>
                    <a:lumOff val="25000"/>
                  </a:schemeClr>
                </a:solidFill>
                <a:latin typeface="Gotham Book"/>
                <a:cs typeface="Gotham Book"/>
              </a:defRPr>
            </a:lvl1pPr>
            <a:lvl2pPr marL="0" indent="0" algn="l">
              <a:buClr>
                <a:schemeClr val="tx1">
                  <a:lumMod val="75000"/>
                  <a:lumOff val="25000"/>
                </a:schemeClr>
              </a:buClr>
              <a:buFontTx/>
              <a:buNone/>
              <a:defRPr sz="2000" b="0" i="0">
                <a:solidFill>
                  <a:schemeClr val="tx1">
                    <a:lumMod val="75000"/>
                    <a:lumOff val="25000"/>
                  </a:schemeClr>
                </a:solidFill>
                <a:latin typeface="Gotham Book"/>
                <a:cs typeface="Gotham Book"/>
              </a:defRPr>
            </a:lvl2pPr>
            <a:lvl3pPr>
              <a:buClr>
                <a:schemeClr val="tx1">
                  <a:lumMod val="75000"/>
                  <a:lumOff val="25000"/>
                </a:schemeClr>
              </a:buClr>
              <a:defRPr sz="20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endParaRPr lang="en-US"/>
          </a:p>
        </p:txBody>
      </p:sp>
      <p:sp>
        <p:nvSpPr>
          <p:cNvPr id="6"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endParaRPr lang="en-US"/>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4DCE0E26-47BB-FF4B-814B-E43C1B98F5D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875091"/>
            <a:ext cx="8229600" cy="725109"/>
          </a:xfrm>
          <a:prstGeom prst="rect">
            <a:avLst/>
          </a:prstGeom>
        </p:spPr>
        <p:txBody>
          <a:bodyPr>
            <a:normAutofit/>
          </a:bodyPr>
          <a:lstStyle>
            <a:lvl1pPr algn="l">
              <a:defRPr sz="3600" b="0" i="0">
                <a:solidFill>
                  <a:srgbClr val="18453B"/>
                </a:solidFill>
                <a:latin typeface="Gotham-Bold"/>
                <a:cs typeface="Gotham-Bold"/>
              </a:defRPr>
            </a:lvl1pPr>
          </a:lstStyle>
          <a:p>
            <a:r>
              <a:rPr lang="en-US" dirty="0"/>
              <a:t>1 column, numbers</a:t>
            </a:r>
          </a:p>
        </p:txBody>
      </p:sp>
      <p:sp>
        <p:nvSpPr>
          <p:cNvPr id="3" name="Content Placeholder 2"/>
          <p:cNvSpPr>
            <a:spLocks noGrp="1"/>
          </p:cNvSpPr>
          <p:nvPr>
            <p:ph idx="1"/>
          </p:nvPr>
        </p:nvSpPr>
        <p:spPr>
          <a:xfrm>
            <a:off x="457200" y="1600201"/>
            <a:ext cx="8229600" cy="4419600"/>
          </a:xfrm>
          <a:prstGeom prst="rect">
            <a:avLst/>
          </a:prstGeom>
        </p:spPr>
        <p:txBody>
          <a:bodyPr wrap="square" numCol="1" anchor="t"/>
          <a:lstStyle>
            <a:lvl1pPr marL="457200" indent="-457200" algn="l">
              <a:buClr>
                <a:schemeClr val="tx1">
                  <a:lumMod val="75000"/>
                  <a:lumOff val="25000"/>
                </a:schemeClr>
              </a:buClr>
              <a:buFont typeface="+mj-lt"/>
              <a:buAutoNum type="arabicPeriod"/>
              <a:defRPr sz="2400" b="0" i="0" baseline="0">
                <a:solidFill>
                  <a:schemeClr val="tx1">
                    <a:lumMod val="75000"/>
                    <a:lumOff val="25000"/>
                  </a:schemeClr>
                </a:solidFill>
                <a:latin typeface="Gotham Book"/>
                <a:cs typeface="Gotham Book"/>
              </a:defRPr>
            </a:lvl1pPr>
            <a:lvl2pPr marL="457200" indent="457200" algn="l">
              <a:buClr>
                <a:schemeClr val="tx1">
                  <a:lumMod val="75000"/>
                  <a:lumOff val="25000"/>
                </a:schemeClr>
              </a:buClr>
              <a:buFont typeface="Wingdings" charset="2"/>
              <a:buChar char="§"/>
              <a:defRPr sz="2000" b="0" i="0">
                <a:solidFill>
                  <a:schemeClr val="tx1">
                    <a:lumMod val="75000"/>
                    <a:lumOff val="25000"/>
                  </a:schemeClr>
                </a:solidFill>
                <a:latin typeface="Gotham Book"/>
                <a:cs typeface="Gotham Book"/>
              </a:defRPr>
            </a:lvl2pPr>
            <a:lvl3pPr>
              <a:buClr>
                <a:schemeClr val="tx1">
                  <a:lumMod val="75000"/>
                  <a:lumOff val="25000"/>
                </a:schemeClr>
              </a:buClr>
              <a:defRPr sz="2000" b="0" i="0">
                <a:solidFill>
                  <a:schemeClr val="tx1">
                    <a:lumMod val="75000"/>
                    <a:lumOff val="25000"/>
                  </a:schemeClr>
                </a:solidFill>
                <a:latin typeface="Gotham Book"/>
                <a:cs typeface="Gotham Book"/>
              </a:defRPr>
            </a:lvl3pPr>
            <a:lvl4pPr>
              <a:defRPr b="0" i="0">
                <a:latin typeface="Gotham Book"/>
                <a:cs typeface="Gotham Book"/>
              </a:defRPr>
            </a:lvl4pPr>
            <a:lvl5pPr>
              <a:defRPr b="0" i="0">
                <a:latin typeface="Gotham Book"/>
                <a:cs typeface="Gotham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endParaRPr lang="en-US"/>
          </a:p>
        </p:txBody>
      </p:sp>
      <p:sp>
        <p:nvSpPr>
          <p:cNvPr id="7"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endParaRPr lang="en-US"/>
          </a:p>
        </p:txBody>
      </p:sp>
      <p:sp>
        <p:nvSpPr>
          <p:cNvPr id="8"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14362E17-3E5F-5C4D-AFD9-BBBB918BE23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p>
        </p:txBody>
      </p:sp>
      <p:sp>
        <p:nvSpPr>
          <p:cNvPr id="3" name="Rectangle 15"/>
          <p:cNvSpPr>
            <a:spLocks noGrp="1" noChangeArrowheads="1"/>
          </p:cNvSpPr>
          <p:nvPr>
            <p:ph type="ftr" sz="quarter" idx="10"/>
          </p:nvPr>
        </p:nvSpPr>
        <p:spPr>
          <a:ln/>
        </p:spPr>
        <p:txBody>
          <a:bodyPr/>
          <a:lstStyle>
            <a:lvl1pPr>
              <a:defRPr/>
            </a:lvl1pPr>
          </a:lstStyle>
          <a:p>
            <a:pPr>
              <a:defRPr/>
            </a:pPr>
            <a:endParaRPr lang="en-US"/>
          </a:p>
        </p:txBody>
      </p:sp>
      <p:sp>
        <p:nvSpPr>
          <p:cNvPr id="4" name="Rectangle 16"/>
          <p:cNvSpPr>
            <a:spLocks noGrp="1" noChangeArrowheads="1"/>
          </p:cNvSpPr>
          <p:nvPr>
            <p:ph type="sldNum" sz="quarter" idx="11"/>
          </p:nvPr>
        </p:nvSpPr>
        <p:spPr>
          <a:ln/>
        </p:spPr>
        <p:txBody>
          <a:bodyPr/>
          <a:lstStyle>
            <a:lvl1pPr>
              <a:defRPr/>
            </a:lvl1pPr>
          </a:lstStyle>
          <a:p>
            <a:pPr>
              <a:defRPr/>
            </a:pPr>
            <a:fld id="{BD0D2C58-0E79-4307-93F6-A18D9F102E6D}" type="slidenum">
              <a:rPr lang="en-US"/>
              <a:pPr>
                <a:defRPr/>
              </a:pPr>
              <a:t>‹#›</a:t>
            </a:fld>
            <a:endParaRPr lang="en-US"/>
          </a:p>
        </p:txBody>
      </p:sp>
    </p:spTree>
    <p:extLst>
      <p:ext uri="{BB962C8B-B14F-4D97-AF65-F5344CB8AC3E}">
        <p14:creationId xmlns:p14="http://schemas.microsoft.com/office/powerpoint/2010/main" val="295762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5"/>
          <p:cNvSpPr>
            <a:spLocks noGrp="1" noChangeArrowheads="1"/>
          </p:cNvSpPr>
          <p:nvPr>
            <p:ph type="ftr" sz="quarter" idx="10"/>
          </p:nvPr>
        </p:nvSpPr>
        <p:spPr>
          <a:ln/>
        </p:spPr>
        <p:txBody>
          <a:bodyPr/>
          <a:lstStyle>
            <a:lvl1pPr>
              <a:defRPr/>
            </a:lvl1pPr>
          </a:lstStyle>
          <a:p>
            <a:pPr>
              <a:defRPr/>
            </a:pPr>
            <a:endParaRPr lang="en-US"/>
          </a:p>
        </p:txBody>
      </p:sp>
      <p:sp>
        <p:nvSpPr>
          <p:cNvPr id="6" name="Rectangle 16"/>
          <p:cNvSpPr>
            <a:spLocks noGrp="1" noChangeArrowheads="1"/>
          </p:cNvSpPr>
          <p:nvPr>
            <p:ph type="sldNum" sz="quarter" idx="11"/>
          </p:nvPr>
        </p:nvSpPr>
        <p:spPr>
          <a:ln/>
        </p:spPr>
        <p:txBody>
          <a:bodyPr/>
          <a:lstStyle>
            <a:lvl1pPr>
              <a:defRPr/>
            </a:lvl1pPr>
          </a:lstStyle>
          <a:p>
            <a:pPr>
              <a:defRPr/>
            </a:pPr>
            <a:fld id="{2AAE9BF7-CE42-415F-8E70-0287A582D9E8}" type="slidenum">
              <a:rPr lang="en-US"/>
              <a:pPr>
                <a:defRPr/>
              </a:pPr>
              <a:t>‹#›</a:t>
            </a:fld>
            <a:endParaRPr lang="en-US"/>
          </a:p>
        </p:txBody>
      </p:sp>
    </p:spTree>
    <p:extLst>
      <p:ext uri="{BB962C8B-B14F-4D97-AF65-F5344CB8AC3E}">
        <p14:creationId xmlns:p14="http://schemas.microsoft.com/office/powerpoint/2010/main" val="87192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5"/>
          <p:cNvSpPr>
            <a:spLocks noGrp="1" noChangeArrowheads="1"/>
          </p:cNvSpPr>
          <p:nvPr>
            <p:ph type="ftr" sz="quarter" idx="10"/>
          </p:nvPr>
        </p:nvSpPr>
        <p:spPr>
          <a:ln/>
        </p:spPr>
        <p:txBody>
          <a:bodyPr/>
          <a:lstStyle>
            <a:lvl1pPr>
              <a:defRPr/>
            </a:lvl1pPr>
          </a:lstStyle>
          <a:p>
            <a:pPr>
              <a:defRPr/>
            </a:pPr>
            <a:endParaRPr lang="en-US"/>
          </a:p>
        </p:txBody>
      </p:sp>
      <p:sp>
        <p:nvSpPr>
          <p:cNvPr id="3" name="Rectangle 16"/>
          <p:cNvSpPr>
            <a:spLocks noGrp="1" noChangeArrowheads="1"/>
          </p:cNvSpPr>
          <p:nvPr>
            <p:ph type="sldNum" sz="quarter" idx="11"/>
          </p:nvPr>
        </p:nvSpPr>
        <p:spPr>
          <a:ln/>
        </p:spPr>
        <p:txBody>
          <a:bodyPr/>
          <a:lstStyle>
            <a:lvl1pPr>
              <a:defRPr/>
            </a:lvl1pPr>
          </a:lstStyle>
          <a:p>
            <a:pPr>
              <a:defRPr/>
            </a:pPr>
            <a:fld id="{2A72355B-D2EC-4EDB-8B7A-5FA51C0CA2C1}" type="slidenum">
              <a:rPr lang="en-US"/>
              <a:pPr>
                <a:defRPr/>
              </a:pPr>
              <a:t>‹#›</a:t>
            </a:fld>
            <a:endParaRPr lang="en-US"/>
          </a:p>
        </p:txBody>
      </p:sp>
    </p:spTree>
    <p:extLst>
      <p:ext uri="{BB962C8B-B14F-4D97-AF65-F5344CB8AC3E}">
        <p14:creationId xmlns:p14="http://schemas.microsoft.com/office/powerpoint/2010/main" val="179344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28843"/>
            <a:ext cx="7772400" cy="1301965"/>
          </a:xfrm>
          <a:prstGeom prst="rect">
            <a:avLst/>
          </a:prstGeom>
        </p:spPr>
        <p:txBody>
          <a:bodyPr>
            <a:normAutofit/>
          </a:bodyPr>
          <a:lstStyle>
            <a:lvl1pPr algn="l">
              <a:defRPr sz="2700" b="0" i="0" baseline="0">
                <a:ln>
                  <a:noFill/>
                </a:ln>
                <a:solidFill>
                  <a:srgbClr val="18453B"/>
                </a:solidFill>
                <a:latin typeface="Gotham-Bold"/>
                <a:cs typeface="Gotham-Bold"/>
              </a:defRPr>
            </a:lvl1pPr>
          </a:lstStyle>
          <a:p>
            <a:r>
              <a:rPr lang="en-US" dirty="0"/>
              <a:t>Presentation Title</a:t>
            </a:r>
          </a:p>
        </p:txBody>
      </p:sp>
      <p:sp>
        <p:nvSpPr>
          <p:cNvPr id="3" name="Subtitle 2"/>
          <p:cNvSpPr>
            <a:spLocks noGrp="1"/>
          </p:cNvSpPr>
          <p:nvPr>
            <p:ph type="subTitle" idx="1"/>
          </p:nvPr>
        </p:nvSpPr>
        <p:spPr>
          <a:xfrm>
            <a:off x="685800" y="3030807"/>
            <a:ext cx="7772400" cy="2102356"/>
          </a:xfrm>
          <a:prstGeom prst="rect">
            <a:avLst/>
          </a:prstGeom>
        </p:spPr>
        <p:txBody>
          <a:bodyPr anchor="t">
            <a:normAutofit/>
          </a:bodyPr>
          <a:lstStyle>
            <a:lvl1pPr marL="0" indent="0" algn="l">
              <a:buNone/>
              <a:defRPr sz="1800" b="0" i="0">
                <a:solidFill>
                  <a:schemeClr val="tx1">
                    <a:lumMod val="75000"/>
                    <a:lumOff val="25000"/>
                  </a:schemeClr>
                </a:solidFill>
                <a:latin typeface="Gotham Book"/>
                <a:cs typeface="Gotham Book"/>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F5080CBA-C165-4E29-B34E-CCFB7ED01AE2}" type="datetime1">
              <a:rPr lang="en-US" smtClean="0"/>
              <a:t>9/17/2020</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pPr>
              <a:defRPr/>
            </a:pPr>
            <a:r>
              <a:rPr lang="en-US"/>
              <a:t>Footer</a:t>
            </a:r>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595959"/>
                </a:solidFill>
                <a:latin typeface="Gotham Book" charset="0"/>
                <a:ea typeface="Gotham Book" charset="0"/>
                <a:cs typeface="Gotham Book" charset="0"/>
              </a:defRPr>
            </a:lvl1pPr>
          </a:lstStyle>
          <a:p>
            <a:pPr>
              <a:defRPr/>
            </a:pPr>
            <a:fld id="{205D934E-3E61-264D-8682-F58928E18B84}" type="slidenum">
              <a:rPr lang="en-US"/>
              <a:pPr>
                <a:defRPr/>
              </a:pPr>
              <a:t>‹#›</a:t>
            </a:fld>
            <a:endParaRPr lang="en-US"/>
          </a:p>
        </p:txBody>
      </p:sp>
    </p:spTree>
    <p:extLst>
      <p:ext uri="{BB962C8B-B14F-4D97-AF65-F5344CB8AC3E}">
        <p14:creationId xmlns:p14="http://schemas.microsoft.com/office/powerpoint/2010/main" val="226933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jpe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lumMod val="65000"/>
                    <a:lumOff val="35000"/>
                  </a:schemeClr>
                </a:solidFill>
                <a:latin typeface="Gotham Book"/>
                <a:ea typeface="+mn-ea"/>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lumMod val="65000"/>
                    <a:lumOff val="35000"/>
                  </a:schemeClr>
                </a:solidFill>
                <a:latin typeface="Gotham Book"/>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ln>
                  <a:noFill/>
                </a:ln>
                <a:solidFill>
                  <a:schemeClr val="tx1">
                    <a:lumMod val="65000"/>
                    <a:lumOff val="35000"/>
                  </a:schemeClr>
                </a:solidFill>
                <a:latin typeface="Gotham Book"/>
                <a:ea typeface="+mn-ea"/>
                <a:cs typeface="+mn-cs"/>
              </a:defRPr>
            </a:lvl1pPr>
          </a:lstStyle>
          <a:p>
            <a:pPr>
              <a:defRPr/>
            </a:pPr>
            <a:fld id="{E1544D71-77D6-5B4F-A1FC-5CA064DBD196}" type="slidenum">
              <a:rPr lang="en-US"/>
              <a:pPr>
                <a:defRPr/>
              </a:pPr>
              <a:t>‹#›</a:t>
            </a:fld>
            <a:endParaRPr lang="en-US" dirty="0"/>
          </a:p>
        </p:txBody>
      </p:sp>
      <p:pic>
        <p:nvPicPr>
          <p:cNvPr id="1029" name="Picture 6" descr="PP_MSU_chevron.jpg"/>
          <p:cNvPicPr>
            <a:picLocks noChangeAspect="1"/>
          </p:cNvPicPr>
          <p:nvPr/>
        </p:nvPicPr>
        <p:blipFill>
          <a:blip r:embed="rId11"/>
          <a:srcRect/>
          <a:stretch>
            <a:fillRect/>
          </a:stretch>
        </p:blipFill>
        <p:spPr bwMode="auto">
          <a:xfrm>
            <a:off x="0" y="0"/>
            <a:ext cx="9144000" cy="2460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8" r:id="rId4"/>
    <p:sldLayoutId id="2147483697" r:id="rId5"/>
    <p:sldLayoutId id="2147483699" r:id="rId6"/>
    <p:sldLayoutId id="2147483700" r:id="rId7"/>
    <p:sldLayoutId id="2147483701" r:id="rId8"/>
  </p:sldLayoutIdLst>
  <p:hf hdr="0" ftr="0" dt="0"/>
  <p:txStyles>
    <p:title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Gotham Book"/>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Gotham Book"/>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Gotham Book"/>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Gotham Book"/>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Gotham Book"/>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lumMod val="65000"/>
                    <a:lumOff val="35000"/>
                  </a:schemeClr>
                </a:solidFill>
                <a:latin typeface="Gotham Book"/>
                <a:ea typeface="+mn-ea"/>
                <a:cs typeface="+mn-cs"/>
              </a:defRPr>
            </a:lvl1pPr>
          </a:lstStyle>
          <a:p>
            <a:pPr>
              <a:defRPr/>
            </a:pPr>
            <a:fld id="{29B96E68-50FC-43D3-AAA9-860C9237513B}" type="datetime1">
              <a:rPr lang="en-US" smtClean="0"/>
              <a:t>9/17/2020</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lumMod val="65000"/>
                    <a:lumOff val="35000"/>
                  </a:schemeClr>
                </a:solidFill>
                <a:latin typeface="Gotham Book"/>
                <a:ea typeface="+mn-ea"/>
                <a:cs typeface="+mn-cs"/>
              </a:defRPr>
            </a:lvl1pPr>
          </a:lstStyle>
          <a:p>
            <a:pPr>
              <a:defRPr/>
            </a:pPr>
            <a:r>
              <a:rPr lang="en-US"/>
              <a:t>Footer</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900">
                <a:ln>
                  <a:noFill/>
                </a:ln>
                <a:solidFill>
                  <a:schemeClr val="tx1">
                    <a:lumMod val="65000"/>
                    <a:lumOff val="35000"/>
                  </a:schemeClr>
                </a:solidFill>
                <a:latin typeface="Gotham Book"/>
                <a:ea typeface="+mn-ea"/>
                <a:cs typeface="+mn-cs"/>
              </a:defRPr>
            </a:lvl1pPr>
          </a:lstStyle>
          <a:p>
            <a:pPr>
              <a:defRPr/>
            </a:pPr>
            <a:fld id="{E1544D71-77D6-5B4F-A1FC-5CA064DBD196}" type="slidenum">
              <a:rPr lang="en-US"/>
              <a:pPr>
                <a:defRPr/>
              </a:pPr>
              <a:t>‹#›</a:t>
            </a:fld>
            <a:endParaRPr lang="en-US" dirty="0"/>
          </a:p>
        </p:txBody>
      </p:sp>
      <p:pic>
        <p:nvPicPr>
          <p:cNvPr id="1029" name="Picture 6" descr="PP_MSU_chevron.jpg"/>
          <p:cNvPicPr>
            <a:picLocks noChangeAspect="1"/>
          </p:cNvPicPr>
          <p:nvPr/>
        </p:nvPicPr>
        <p:blipFill>
          <a:blip r:embed="rId11"/>
          <a:srcRect/>
          <a:stretch>
            <a:fillRect/>
          </a:stretch>
        </p:blipFill>
        <p:spPr bwMode="auto">
          <a:xfrm>
            <a:off x="0" y="0"/>
            <a:ext cx="9144000" cy="246063"/>
          </a:xfrm>
          <a:prstGeom prst="rect">
            <a:avLst/>
          </a:prstGeom>
          <a:noFill/>
          <a:ln w="9525">
            <a:noFill/>
            <a:miter lim="800000"/>
            <a:headEnd/>
            <a:tailEnd/>
          </a:ln>
        </p:spPr>
      </p:pic>
    </p:spTree>
    <p:extLst>
      <p:ext uri="{BB962C8B-B14F-4D97-AF65-F5344CB8AC3E}">
        <p14:creationId xmlns:p14="http://schemas.microsoft.com/office/powerpoint/2010/main" val="1893474916"/>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Lst>
  <p:hf hdr="0" ftr="0" dt="0"/>
  <p:txStyles>
    <p:titleStyle>
      <a:lvl1pPr algn="ctr" defTabSz="342900" rtl="0" eaLnBrk="1" fontAlgn="base" hangingPunct="1">
        <a:spcBef>
          <a:spcPct val="0"/>
        </a:spcBef>
        <a:spcAft>
          <a:spcPct val="0"/>
        </a:spcAft>
        <a:defRPr sz="3300" kern="1200">
          <a:solidFill>
            <a:schemeClr val="tx1"/>
          </a:solidFill>
          <a:latin typeface="Gotham Book"/>
          <a:ea typeface="ＭＳ Ｐゴシック" charset="-128"/>
          <a:cs typeface="ＭＳ Ｐゴシック" charset="-128"/>
        </a:defRPr>
      </a:lvl1pPr>
      <a:lvl2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2pPr>
      <a:lvl3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3pPr>
      <a:lvl4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4pPr>
      <a:lvl5pPr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5pPr>
      <a:lvl6pPr marL="3429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6pPr>
      <a:lvl7pPr marL="6858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7pPr>
      <a:lvl8pPr marL="10287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8pPr>
      <a:lvl9pPr marL="1371600" algn="ctr" defTabSz="342900" rtl="0" eaLnBrk="1" fontAlgn="base" hangingPunct="1">
        <a:spcBef>
          <a:spcPct val="0"/>
        </a:spcBef>
        <a:spcAft>
          <a:spcPct val="0"/>
        </a:spcAft>
        <a:defRPr sz="3300">
          <a:solidFill>
            <a:schemeClr val="tx1"/>
          </a:solidFill>
          <a:latin typeface="Gotham Book" charset="0"/>
          <a:ea typeface="ＭＳ Ｐゴシック" charset="-128"/>
          <a:cs typeface="ＭＳ Ｐゴシック"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Gotham Book"/>
          <a:ea typeface="ＭＳ Ｐゴシック" charset="-128"/>
          <a:cs typeface="ＭＳ Ｐゴシック"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Gotham Book"/>
          <a:ea typeface="ＭＳ Ｐゴシック" charset="-128"/>
          <a:cs typeface="+mn-cs"/>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Gotham Book"/>
          <a:ea typeface="ＭＳ Ｐゴシック" charset="-128"/>
          <a:cs typeface="+mn-cs"/>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Gotham Book"/>
          <a:ea typeface="ＭＳ Ｐゴシック" charset="-128"/>
          <a:cs typeface="+mn-cs"/>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Gotham Book"/>
          <a:ea typeface="ＭＳ Ｐゴシック"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healthteam.msu.edu/intranet/Policies/MRC%207%20Monitoring%20Timeliness%20of%20MR%20Doc.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healthteam.msu.edu/intranet/Policies/MRC%2001%20Medical%20Record%20Documentation.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cms.gov/outreach-and-education/medicare-learning-network-mln/mlnedwebguide/downloads/97docguidelines.pdf" TargetMode="External"/><Relationship Id="rId2" Type="http://schemas.openxmlformats.org/officeDocument/2006/relationships/hyperlink" Target="https://www.cms.gov/outreach-and-education/medicare-learning-network-mln/mlnedwebguide/downloads/95docguidelines.pdf" TargetMode="External"/><Relationship Id="rId1" Type="http://schemas.openxmlformats.org/officeDocument/2006/relationships/slideLayout" Target="../slideLayouts/slideLayout2.xml"/><Relationship Id="rId5" Type="http://schemas.openxmlformats.org/officeDocument/2006/relationships/hyperlink" Target="https://www.cms.gov/outreach-and-education/outreach/partnerships/fraudpreventiontoolkit.html" TargetMode="External"/><Relationship Id="rId4" Type="http://schemas.openxmlformats.org/officeDocument/2006/relationships/hyperlink" Target="https://www.cms.gov/Outreach-and-Education/Medicare-Learning-Network-MLN/MLNProducts/Downloads/CERTMedRecDoc-FactSheet-ICN909160.pdf"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oig.hhs.gov/compliance/physician-education/02payers.asp" TargetMode="External"/><Relationship Id="rId2" Type="http://schemas.openxmlformats.org/officeDocument/2006/relationships/hyperlink" Target="https://www.cms.gov/outreach-and-education/medicare-learning-network-mln/mlnproducts/providercompliance.html" TargetMode="External"/><Relationship Id="rId1" Type="http://schemas.openxmlformats.org/officeDocument/2006/relationships/slideLayout" Target="../slideLayouts/slideLayout2.xml"/><Relationship Id="rId4" Type="http://schemas.openxmlformats.org/officeDocument/2006/relationships/hyperlink" Target="https://cdn.ymaws.com/www.mimgma.org/resource/resmgr/TPPD_2017_Handouts/Muchow_3.pdf"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www.healthteam.msu.edu/intranet/policies.asp" TargetMode="External"/><Relationship Id="rId2" Type="http://schemas.openxmlformats.org/officeDocument/2006/relationships/hyperlink" Target="https://www.cms.gov/Outreach-and-Education/Medicare-Learning-Network-MLN/MLNMattersArticles/Downloads/MM10412.pdf"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30909" y="348792"/>
            <a:ext cx="8756073" cy="4703499"/>
          </a:xfrm>
        </p:spPr>
        <p:txBody>
          <a:bodyPr>
            <a:normAutofit fontScale="90000"/>
          </a:bodyPr>
          <a:lstStyle/>
          <a:p>
            <a:pPr algn="ctr" eaLnBrk="1" hangingPunct="1"/>
            <a:r>
              <a:rPr lang="en-US" altLang="en-US" sz="5300" b="1" dirty="0"/>
              <a:t>E &amp; M CHART AUDITING</a:t>
            </a:r>
            <a:br>
              <a:rPr lang="en-US" altLang="en-US" sz="5300" b="1" dirty="0"/>
            </a:br>
            <a:r>
              <a:rPr lang="en-US" altLang="en-US" sz="5300" b="1" dirty="0"/>
              <a:t>Department of Neurology – CORE Presentation on E/M Documentation</a:t>
            </a:r>
            <a:br>
              <a:rPr lang="en-US" altLang="en-US" sz="5300" b="1" dirty="0"/>
            </a:br>
            <a:r>
              <a:rPr lang="en-US" altLang="en-US" sz="5300" b="1" dirty="0"/>
              <a:t/>
            </a:r>
            <a:br>
              <a:rPr lang="en-US" altLang="en-US" sz="5300" b="1" dirty="0"/>
            </a:br>
            <a:r>
              <a:rPr lang="en-US" altLang="en-US" sz="4000" b="1" dirty="0"/>
              <a:t>Neurology </a:t>
            </a:r>
            <a:r>
              <a:rPr lang="en-US" altLang="en-US" sz="4000" b="1" dirty="0" smtClean="0"/>
              <a:t>Residency/Fellow </a:t>
            </a:r>
            <a:r>
              <a:rPr lang="en-US" altLang="en-US" sz="4000" b="1" dirty="0"/>
              <a:t>Program</a:t>
            </a:r>
            <a:br>
              <a:rPr lang="en-US" altLang="en-US" sz="4000" b="1" dirty="0"/>
            </a:br>
            <a:r>
              <a:rPr lang="en-US" altLang="en-US" sz="6000" b="1" dirty="0"/>
              <a:t/>
            </a:r>
            <a:br>
              <a:rPr lang="en-US" altLang="en-US" sz="6000" b="1" dirty="0"/>
            </a:br>
            <a:endParaRPr lang="en-US" altLang="en-US" b="1" dirty="0"/>
          </a:p>
        </p:txBody>
      </p:sp>
      <p:sp>
        <p:nvSpPr>
          <p:cNvPr id="5123" name="Rectangle 3"/>
          <p:cNvSpPr>
            <a:spLocks noGrp="1" noChangeArrowheads="1"/>
          </p:cNvSpPr>
          <p:nvPr>
            <p:ph type="subTitle" idx="1"/>
          </p:nvPr>
        </p:nvSpPr>
        <p:spPr>
          <a:xfrm>
            <a:off x="685800" y="4892511"/>
            <a:ext cx="7772400" cy="1838227"/>
          </a:xfrm>
        </p:spPr>
        <p:txBody>
          <a:bodyPr>
            <a:normAutofit fontScale="55000" lnSpcReduction="20000"/>
          </a:bodyPr>
          <a:lstStyle/>
          <a:p>
            <a:pPr eaLnBrk="1" hangingPunct="1"/>
            <a:endParaRPr lang="en-US" altLang="en-US" sz="2000" dirty="0"/>
          </a:p>
          <a:p>
            <a:pPr eaLnBrk="1" hangingPunct="1"/>
            <a:endParaRPr lang="en-US" altLang="en-US" sz="2000" dirty="0"/>
          </a:p>
          <a:p>
            <a:pPr eaLnBrk="1" hangingPunct="1"/>
            <a:endParaRPr lang="en-US" altLang="en-US" sz="2000" dirty="0"/>
          </a:p>
          <a:p>
            <a:pPr eaLnBrk="1" hangingPunct="1"/>
            <a:endParaRPr lang="en-US" altLang="en-US" sz="2000" dirty="0"/>
          </a:p>
          <a:p>
            <a:pPr algn="ctr" eaLnBrk="1" hangingPunct="1"/>
            <a:r>
              <a:rPr lang="en-US" altLang="en-US" sz="4400" dirty="0"/>
              <a:t>Presented by the MSU HealthTeam Compliance Office</a:t>
            </a:r>
          </a:p>
          <a:p>
            <a:pPr algn="ctr" eaLnBrk="1" hangingPunct="1"/>
            <a:r>
              <a:rPr lang="en-US" altLang="en-US" sz="4400" dirty="0"/>
              <a:t>September </a:t>
            </a:r>
            <a:r>
              <a:rPr lang="en-US" altLang="en-US" sz="4400" dirty="0" smtClean="0"/>
              <a:t>2020</a:t>
            </a:r>
            <a:endParaRPr lang="en-US" altLang="en-US" sz="4400" dirty="0"/>
          </a:p>
          <a:p>
            <a:pPr eaLnBrk="1" hangingPunct="1"/>
            <a:endParaRPr lang="en-US" altLang="en-US" dirty="0"/>
          </a:p>
        </p:txBody>
      </p:sp>
    </p:spTree>
    <p:extLst>
      <p:ext uri="{BB962C8B-B14F-4D97-AF65-F5344CB8AC3E}">
        <p14:creationId xmlns:p14="http://schemas.microsoft.com/office/powerpoint/2010/main" val="594207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altLang="en-US" b="1"/>
              <a:t>COMPONENTS THAT DETERMINE AN E&amp;M CODE</a:t>
            </a:r>
          </a:p>
        </p:txBody>
      </p:sp>
      <p:sp>
        <p:nvSpPr>
          <p:cNvPr id="18435" name="Rectangle 3"/>
          <p:cNvSpPr>
            <a:spLocks noGrp="1" noChangeArrowheads="1"/>
          </p:cNvSpPr>
          <p:nvPr>
            <p:ph type="body" idx="1"/>
          </p:nvPr>
        </p:nvSpPr>
        <p:spPr/>
        <p:txBody>
          <a:bodyPr/>
          <a:lstStyle/>
          <a:p>
            <a:pPr eaLnBrk="1" hangingPunct="1"/>
            <a:r>
              <a:rPr lang="en-US" altLang="en-US" dirty="0"/>
              <a:t>History</a:t>
            </a:r>
          </a:p>
          <a:p>
            <a:pPr eaLnBrk="1" hangingPunct="1"/>
            <a:r>
              <a:rPr lang="en-US" altLang="en-US" dirty="0"/>
              <a:t>Exam</a:t>
            </a:r>
          </a:p>
          <a:p>
            <a:pPr eaLnBrk="1" hangingPunct="1"/>
            <a:r>
              <a:rPr lang="en-US" altLang="en-US" dirty="0"/>
              <a:t>Medical Decision Making</a:t>
            </a:r>
          </a:p>
          <a:p>
            <a:pPr eaLnBrk="1" hangingPunct="1"/>
            <a:r>
              <a:rPr lang="en-US" altLang="en-US" dirty="0"/>
              <a:t>Nature of Presenting Problem</a:t>
            </a:r>
          </a:p>
          <a:p>
            <a:pPr eaLnBrk="1" hangingPunct="1"/>
            <a:r>
              <a:rPr lang="en-US" altLang="en-US" dirty="0"/>
              <a:t>Counseling</a:t>
            </a:r>
          </a:p>
          <a:p>
            <a:pPr eaLnBrk="1" hangingPunct="1"/>
            <a:r>
              <a:rPr lang="en-US" altLang="en-US" dirty="0"/>
              <a:t>Coordination of Care</a:t>
            </a:r>
          </a:p>
          <a:p>
            <a:pPr eaLnBrk="1" hangingPunct="1"/>
            <a:r>
              <a:rPr lang="en-US" altLang="en-US" dirty="0"/>
              <a:t>Time</a:t>
            </a:r>
          </a:p>
        </p:txBody>
      </p:sp>
      <p:sp>
        <p:nvSpPr>
          <p:cNvPr id="18436" name="WordArt 6"/>
          <p:cNvSpPr>
            <a:spLocks noChangeArrowheads="1" noChangeShapeType="1" noTextEdit="1"/>
          </p:cNvSpPr>
          <p:nvPr/>
        </p:nvSpPr>
        <p:spPr bwMode="auto">
          <a:xfrm>
            <a:off x="6172200" y="2743200"/>
            <a:ext cx="2800350" cy="4667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200" b="1" kern="10">
                <a:solidFill>
                  <a:schemeClr val="tx2"/>
                </a:solidFill>
                <a:effectLst>
                  <a:outerShdw dist="45791" dir="2021404" algn="ctr" rotWithShape="0">
                    <a:srgbClr val="C0C0C0"/>
                  </a:outerShdw>
                </a:effectLst>
                <a:latin typeface="Roman"/>
              </a:rPr>
              <a:t> </a:t>
            </a:r>
          </a:p>
        </p:txBody>
      </p:sp>
      <p:sp>
        <p:nvSpPr>
          <p:cNvPr id="18437" name="AutoShape 7"/>
          <p:cNvSpPr>
            <a:spLocks/>
          </p:cNvSpPr>
          <p:nvPr/>
        </p:nvSpPr>
        <p:spPr bwMode="auto">
          <a:xfrm>
            <a:off x="6248400" y="3962400"/>
            <a:ext cx="228600" cy="1828800"/>
          </a:xfrm>
          <a:prstGeom prst="rightBrace">
            <a:avLst>
              <a:gd name="adj1" fmla="val 6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3600"/>
          </a:p>
        </p:txBody>
      </p:sp>
      <p:sp>
        <p:nvSpPr>
          <p:cNvPr id="18438" name="AutoShape 10"/>
          <p:cNvSpPr>
            <a:spLocks/>
          </p:cNvSpPr>
          <p:nvPr/>
        </p:nvSpPr>
        <p:spPr bwMode="auto">
          <a:xfrm>
            <a:off x="5486400" y="2133600"/>
            <a:ext cx="228600" cy="1524000"/>
          </a:xfrm>
          <a:prstGeom prst="rightBrace">
            <a:avLst>
              <a:gd name="adj1" fmla="val 555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3600"/>
          </a:p>
        </p:txBody>
      </p:sp>
      <p:sp>
        <p:nvSpPr>
          <p:cNvPr id="18439" name="Text Box 11"/>
          <p:cNvSpPr txBox="1">
            <a:spLocks noChangeArrowheads="1"/>
          </p:cNvSpPr>
          <p:nvPr/>
        </p:nvSpPr>
        <p:spPr bwMode="auto">
          <a:xfrm>
            <a:off x="6781800" y="4419600"/>
            <a:ext cx="17573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a:t>Contributory</a:t>
            </a:r>
          </a:p>
          <a:p>
            <a:pPr eaLnBrk="1" hangingPunct="1">
              <a:spcBef>
                <a:spcPct val="0"/>
              </a:spcBef>
              <a:buFontTx/>
              <a:buNone/>
            </a:pPr>
            <a:r>
              <a:rPr lang="en-US" altLang="en-US" sz="2400"/>
              <a:t>Components</a:t>
            </a:r>
          </a:p>
        </p:txBody>
      </p:sp>
      <p:sp>
        <p:nvSpPr>
          <p:cNvPr id="18440" name="Text Box 12"/>
          <p:cNvSpPr txBox="1">
            <a:spLocks noChangeArrowheads="1"/>
          </p:cNvSpPr>
          <p:nvPr/>
        </p:nvSpPr>
        <p:spPr bwMode="auto">
          <a:xfrm>
            <a:off x="5791200" y="2590800"/>
            <a:ext cx="310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b="1"/>
              <a:t>KEY COMPONENTS</a:t>
            </a:r>
            <a:endParaRPr lang="en-US" altLang="en-US" sz="240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10</a:t>
            </a:fld>
            <a:endParaRPr lang="en-US"/>
          </a:p>
        </p:txBody>
      </p:sp>
    </p:spTree>
    <p:extLst>
      <p:ext uri="{BB962C8B-B14F-4D97-AF65-F5344CB8AC3E}">
        <p14:creationId xmlns:p14="http://schemas.microsoft.com/office/powerpoint/2010/main" val="482370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543208"/>
            <a:ext cx="7772400" cy="980792"/>
          </a:xfrm>
        </p:spPr>
        <p:txBody>
          <a:bodyPr/>
          <a:lstStyle/>
          <a:p>
            <a:pPr eaLnBrk="1" hangingPunct="1"/>
            <a:r>
              <a:rPr lang="en-US" altLang="en-US" b="1" dirty="0"/>
              <a:t>NATURE OF PRESENTING PROBLEM</a:t>
            </a:r>
          </a:p>
        </p:txBody>
      </p:sp>
      <p:sp>
        <p:nvSpPr>
          <p:cNvPr id="48131" name="Rectangle 3"/>
          <p:cNvSpPr>
            <a:spLocks noGrp="1" noChangeArrowheads="1"/>
          </p:cNvSpPr>
          <p:nvPr>
            <p:ph type="body" idx="1"/>
          </p:nvPr>
        </p:nvSpPr>
        <p:spPr>
          <a:xfrm>
            <a:off x="685800" y="2109457"/>
            <a:ext cx="7772400" cy="2815628"/>
          </a:xfrm>
        </p:spPr>
        <p:txBody>
          <a:bodyPr/>
          <a:lstStyle/>
          <a:p>
            <a:pPr eaLnBrk="1" hangingPunct="1"/>
            <a:r>
              <a:rPr lang="en-US" altLang="en-US" dirty="0"/>
              <a:t>A presenting problem is a disease, condition, illness, injury, symptom, sign, finding, complaint, or other reason for an encounter with or without a diagnosis being established at the time of the encounter.</a:t>
            </a:r>
          </a:p>
          <a:p>
            <a:pPr eaLnBrk="1" hangingPunct="1"/>
            <a:endParaRPr lang="en-US" altLang="en-US" dirty="0"/>
          </a:p>
          <a:p>
            <a:pPr eaLnBrk="1" hangingPunct="1"/>
            <a:r>
              <a:rPr lang="en-US" altLang="en-US" dirty="0">
                <a:solidFill>
                  <a:schemeClr val="accent2"/>
                </a:solidFill>
              </a:rPr>
              <a:t>Medical </a:t>
            </a:r>
            <a:r>
              <a:rPr lang="en-US" altLang="en-US" i="1" dirty="0">
                <a:solidFill>
                  <a:schemeClr val="accent2"/>
                </a:solidFill>
              </a:rPr>
              <a:t>necessity</a:t>
            </a:r>
            <a:r>
              <a:rPr lang="en-US" altLang="en-US" dirty="0">
                <a:solidFill>
                  <a:schemeClr val="accent2"/>
                </a:solidFill>
              </a:rPr>
              <a:t> is an underlying requirement for all services billed and/or mortality and morbidity.</a:t>
            </a:r>
          </a:p>
          <a:p>
            <a:pPr eaLnBrk="1" hangingPunct="1"/>
            <a:endParaRPr lang="en-US" altLang="en-US"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11</a:t>
            </a:fld>
            <a:endParaRPr lang="en-US"/>
          </a:p>
        </p:txBody>
      </p:sp>
    </p:spTree>
    <p:extLst>
      <p:ext uri="{BB962C8B-B14F-4D97-AF65-F5344CB8AC3E}">
        <p14:creationId xmlns:p14="http://schemas.microsoft.com/office/powerpoint/2010/main" val="425987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871" y="747030"/>
            <a:ext cx="8455937" cy="981810"/>
          </a:xfrm>
        </p:spPr>
        <p:txBody>
          <a:bodyPr/>
          <a:lstStyle/>
          <a:p>
            <a:r>
              <a:rPr lang="en-US" dirty="0"/>
              <a:t>Medical Necessity Chronic Problem, Office/Outpatient E/M</a:t>
            </a:r>
          </a:p>
        </p:txBody>
      </p:sp>
      <p:sp>
        <p:nvSpPr>
          <p:cNvPr id="4" name="Slide Number Placeholder 3"/>
          <p:cNvSpPr>
            <a:spLocks noGrp="1"/>
          </p:cNvSpPr>
          <p:nvPr>
            <p:ph type="sldNum" sz="quarter" idx="12"/>
          </p:nvPr>
        </p:nvSpPr>
        <p:spPr/>
        <p:txBody>
          <a:bodyPr/>
          <a:lstStyle/>
          <a:p>
            <a:pPr defTabSz="342900">
              <a:defRPr/>
            </a:pPr>
            <a:fld id="{0B4461CB-4CA9-2A43-A3FA-624E1DA485A6}" type="slidenum">
              <a:rPr lang="en-US"/>
              <a:pPr defTabSz="342900">
                <a:defRPr/>
              </a:pPr>
              <a:t>12</a:t>
            </a:fld>
            <a:endParaRPr lang="en-US"/>
          </a:p>
        </p:txBody>
      </p:sp>
      <p:pic>
        <p:nvPicPr>
          <p:cNvPr id="1032" name="Picture 8"/>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315263" y="1603695"/>
            <a:ext cx="1614055" cy="1500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ight Arrow 10"/>
          <p:cNvSpPr/>
          <p:nvPr/>
        </p:nvSpPr>
        <p:spPr>
          <a:xfrm rot="1491186">
            <a:off x="4944201" y="2515124"/>
            <a:ext cx="349513" cy="363474"/>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12" name="Left Arrow 11"/>
          <p:cNvSpPr/>
          <p:nvPr/>
        </p:nvSpPr>
        <p:spPr>
          <a:xfrm rot="-3240000">
            <a:off x="5896920" y="3783845"/>
            <a:ext cx="337187"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14" name="TextBox 13"/>
          <p:cNvSpPr txBox="1"/>
          <p:nvPr/>
        </p:nvSpPr>
        <p:spPr>
          <a:xfrm>
            <a:off x="3524142" y="1864387"/>
            <a:ext cx="1222616" cy="807913"/>
          </a:xfrm>
          <a:prstGeom prst="rect">
            <a:avLst/>
          </a:prstGeom>
          <a:noFill/>
        </p:spPr>
        <p:txBody>
          <a:bodyPr wrap="square" rtlCol="0">
            <a:spAutoFit/>
          </a:bodyPr>
          <a:lstStyle/>
          <a:p>
            <a:pPr algn="ctr" defTabSz="342900"/>
            <a:r>
              <a:rPr lang="en-US" sz="1350" b="1" dirty="0">
                <a:solidFill>
                  <a:prstClr val="black"/>
                </a:solidFill>
                <a:cs typeface="+mn-cs"/>
              </a:rPr>
              <a:t>Level 1</a:t>
            </a:r>
          </a:p>
          <a:p>
            <a:pPr algn="ctr" defTabSz="342900"/>
            <a:endParaRPr lang="en-US" sz="825" b="1" dirty="0">
              <a:solidFill>
                <a:prstClr val="black"/>
              </a:solidFill>
              <a:cs typeface="+mn-cs"/>
            </a:endParaRPr>
          </a:p>
          <a:p>
            <a:pPr algn="ctr" defTabSz="342900"/>
            <a:r>
              <a:rPr lang="en-US" sz="825" dirty="0">
                <a:solidFill>
                  <a:prstClr val="black"/>
                </a:solidFill>
                <a:cs typeface="+mn-cs"/>
              </a:rPr>
              <a:t>The patient presents today with a </a:t>
            </a:r>
          </a:p>
          <a:p>
            <a:pPr algn="ctr" defTabSz="342900"/>
            <a:r>
              <a:rPr lang="en-US" sz="825" b="1" dirty="0">
                <a:solidFill>
                  <a:prstClr val="black"/>
                </a:solidFill>
                <a:cs typeface="+mn-cs"/>
              </a:rPr>
              <a:t>chronic problem</a:t>
            </a:r>
          </a:p>
        </p:txBody>
      </p:sp>
      <p:pic>
        <p:nvPicPr>
          <p:cNvPr id="103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4860" y="2333004"/>
            <a:ext cx="1614488" cy="144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5668857" y="2393574"/>
            <a:ext cx="1222616" cy="1200329"/>
          </a:xfrm>
          <a:prstGeom prst="rect">
            <a:avLst/>
          </a:prstGeom>
          <a:noFill/>
        </p:spPr>
        <p:txBody>
          <a:bodyPr wrap="square" rtlCol="0">
            <a:spAutoFit/>
          </a:bodyPr>
          <a:lstStyle/>
          <a:p>
            <a:pPr algn="ctr" defTabSz="342900"/>
            <a:r>
              <a:rPr lang="en-US" sz="1350" b="1" dirty="0">
                <a:solidFill>
                  <a:prstClr val="black"/>
                </a:solidFill>
                <a:cs typeface="+mn-cs"/>
              </a:rPr>
              <a:t>Level 2</a:t>
            </a:r>
          </a:p>
          <a:p>
            <a:pPr algn="ctr" defTabSz="342900"/>
            <a:endParaRPr lang="en-US" sz="600" b="1" dirty="0">
              <a:solidFill>
                <a:prstClr val="black"/>
              </a:solidFill>
              <a:cs typeface="+mn-cs"/>
            </a:endParaRPr>
          </a:p>
          <a:p>
            <a:pPr algn="ctr" defTabSz="342900"/>
            <a:r>
              <a:rPr lang="en-US" sz="750" dirty="0">
                <a:solidFill>
                  <a:prstClr val="black"/>
                </a:solidFill>
                <a:cs typeface="+mn-cs"/>
              </a:rPr>
              <a:t>The problem is minimal in nature and questionable if the patient even if the patient truly needed to be seen on that given date of service	</a:t>
            </a:r>
            <a:endParaRPr lang="en-US" sz="750" b="1" dirty="0">
              <a:solidFill>
                <a:prstClr val="black"/>
              </a:solidFill>
              <a:cs typeface="+mn-cs"/>
            </a:endParaRPr>
          </a:p>
        </p:txBody>
      </p:sp>
      <p:pic>
        <p:nvPicPr>
          <p:cNvPr id="31" name="Picture 1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540827" y="3965583"/>
            <a:ext cx="1614056" cy="1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Box 31"/>
          <p:cNvSpPr txBox="1"/>
          <p:nvPr/>
        </p:nvSpPr>
        <p:spPr>
          <a:xfrm>
            <a:off x="4752157" y="4236552"/>
            <a:ext cx="1222616" cy="934871"/>
          </a:xfrm>
          <a:prstGeom prst="rect">
            <a:avLst/>
          </a:prstGeom>
          <a:noFill/>
        </p:spPr>
        <p:txBody>
          <a:bodyPr wrap="square" rtlCol="0">
            <a:spAutoFit/>
          </a:bodyPr>
          <a:lstStyle/>
          <a:p>
            <a:pPr algn="ctr" defTabSz="342900"/>
            <a:r>
              <a:rPr lang="en-US" sz="1350" b="1" dirty="0">
                <a:solidFill>
                  <a:prstClr val="black"/>
                </a:solidFill>
                <a:cs typeface="+mn-cs"/>
              </a:rPr>
              <a:t>Level 3</a:t>
            </a:r>
          </a:p>
          <a:p>
            <a:pPr algn="ctr" defTabSz="342900"/>
            <a:endParaRPr lang="en-US" sz="825" b="1" dirty="0">
              <a:solidFill>
                <a:prstClr val="black"/>
              </a:solidFill>
              <a:cs typeface="+mn-cs"/>
            </a:endParaRPr>
          </a:p>
          <a:p>
            <a:pPr algn="ctr" defTabSz="342900"/>
            <a:r>
              <a:rPr lang="en-US" sz="825" dirty="0">
                <a:solidFill>
                  <a:prstClr val="black"/>
                </a:solidFill>
                <a:cs typeface="+mn-cs"/>
              </a:rPr>
              <a:t>The problem is a chronic stable problem and not currently exacerbated</a:t>
            </a:r>
            <a:endParaRPr lang="en-US" sz="825" b="1" dirty="0">
              <a:solidFill>
                <a:prstClr val="black"/>
              </a:solidFill>
              <a:cs typeface="+mn-cs"/>
            </a:endParaRPr>
          </a:p>
        </p:txBody>
      </p:sp>
      <p:pic>
        <p:nvPicPr>
          <p:cNvPr id="33"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6741" y="3965582"/>
            <a:ext cx="1677927" cy="1576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Left Arrow 33"/>
          <p:cNvSpPr/>
          <p:nvPr/>
        </p:nvSpPr>
        <p:spPr>
          <a:xfrm>
            <a:off x="4008367" y="4510708"/>
            <a:ext cx="375704"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35" name="TextBox 34"/>
          <p:cNvSpPr txBox="1"/>
          <p:nvPr/>
        </p:nvSpPr>
        <p:spPr>
          <a:xfrm>
            <a:off x="2546511" y="4137971"/>
            <a:ext cx="1222616" cy="1061829"/>
          </a:xfrm>
          <a:prstGeom prst="rect">
            <a:avLst/>
          </a:prstGeom>
          <a:noFill/>
        </p:spPr>
        <p:txBody>
          <a:bodyPr wrap="square" rtlCol="0">
            <a:spAutoFit/>
          </a:bodyPr>
          <a:lstStyle/>
          <a:p>
            <a:pPr algn="ctr" defTabSz="342900"/>
            <a:r>
              <a:rPr lang="en-US" sz="1350" b="1" dirty="0">
                <a:solidFill>
                  <a:prstClr val="black"/>
                </a:solidFill>
                <a:cs typeface="+mn-cs"/>
              </a:rPr>
              <a:t>Level 4</a:t>
            </a:r>
          </a:p>
          <a:p>
            <a:pPr algn="ctr" defTabSz="342900"/>
            <a:endParaRPr lang="en-US" sz="825" b="1" dirty="0">
              <a:solidFill>
                <a:prstClr val="black"/>
              </a:solidFill>
              <a:cs typeface="+mn-cs"/>
            </a:endParaRPr>
          </a:p>
          <a:p>
            <a:pPr algn="ctr" defTabSz="342900"/>
            <a:r>
              <a:rPr lang="en-US" sz="825" dirty="0">
                <a:solidFill>
                  <a:prstClr val="black"/>
                </a:solidFill>
                <a:cs typeface="+mn-cs"/>
              </a:rPr>
              <a:t>Management of 3 or more stable chronic problems or 2 or more problems where at least 1 is worsening</a:t>
            </a:r>
            <a:endParaRPr lang="en-US" sz="825" b="1" dirty="0">
              <a:solidFill>
                <a:prstClr val="black"/>
              </a:solidFill>
              <a:cs typeface="+mn-cs"/>
            </a:endParaRPr>
          </a:p>
        </p:txBody>
      </p:sp>
      <p:pic>
        <p:nvPicPr>
          <p:cNvPr id="36"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484" y="2333004"/>
            <a:ext cx="1614056" cy="1500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TextBox 37"/>
          <p:cNvSpPr txBox="1"/>
          <p:nvPr/>
        </p:nvSpPr>
        <p:spPr>
          <a:xfrm>
            <a:off x="1569204" y="2575931"/>
            <a:ext cx="1222616" cy="1061829"/>
          </a:xfrm>
          <a:prstGeom prst="rect">
            <a:avLst/>
          </a:prstGeom>
          <a:noFill/>
        </p:spPr>
        <p:txBody>
          <a:bodyPr wrap="square" rtlCol="0">
            <a:spAutoFit/>
          </a:bodyPr>
          <a:lstStyle/>
          <a:p>
            <a:pPr algn="ctr" defTabSz="342900"/>
            <a:r>
              <a:rPr lang="en-US" sz="1350" b="1" dirty="0">
                <a:solidFill>
                  <a:prstClr val="black"/>
                </a:solidFill>
                <a:cs typeface="+mn-cs"/>
              </a:rPr>
              <a:t>Level 5</a:t>
            </a:r>
          </a:p>
          <a:p>
            <a:pPr algn="ctr" defTabSz="342900"/>
            <a:endParaRPr lang="en-US" sz="825" b="1" dirty="0">
              <a:solidFill>
                <a:prstClr val="black"/>
              </a:solidFill>
              <a:cs typeface="+mn-cs"/>
            </a:endParaRPr>
          </a:p>
          <a:p>
            <a:pPr algn="ctr" defTabSz="342900"/>
            <a:r>
              <a:rPr lang="en-US" sz="825" dirty="0">
                <a:solidFill>
                  <a:prstClr val="black"/>
                </a:solidFill>
                <a:cs typeface="+mn-cs"/>
              </a:rPr>
              <a:t>The chronic problem is severely exacerbated and posing threat to the patient</a:t>
            </a:r>
            <a:endParaRPr lang="en-US" sz="825" b="1" dirty="0">
              <a:solidFill>
                <a:prstClr val="black"/>
              </a:solidFill>
              <a:cs typeface="+mn-cs"/>
            </a:endParaRPr>
          </a:p>
        </p:txBody>
      </p:sp>
      <p:sp>
        <p:nvSpPr>
          <p:cNvPr id="39" name="Left Arrow 38"/>
          <p:cNvSpPr/>
          <p:nvPr/>
        </p:nvSpPr>
        <p:spPr>
          <a:xfrm rot="3627856">
            <a:off x="2394140" y="3735518"/>
            <a:ext cx="311505"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40" name="Right Arrow 39"/>
          <p:cNvSpPr/>
          <p:nvPr/>
        </p:nvSpPr>
        <p:spPr>
          <a:xfrm rot="19925278">
            <a:off x="3008354" y="2596192"/>
            <a:ext cx="305813" cy="363474"/>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Tree>
    <p:extLst>
      <p:ext uri="{BB962C8B-B14F-4D97-AF65-F5344CB8AC3E}">
        <p14:creationId xmlns:p14="http://schemas.microsoft.com/office/powerpoint/2010/main" val="272522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Necessity Acute Problem, Office/Outpatient E/M</a:t>
            </a:r>
          </a:p>
        </p:txBody>
      </p:sp>
      <p:sp>
        <p:nvSpPr>
          <p:cNvPr id="4" name="Slide Number Placeholder 3"/>
          <p:cNvSpPr>
            <a:spLocks noGrp="1"/>
          </p:cNvSpPr>
          <p:nvPr>
            <p:ph type="sldNum" sz="quarter" idx="12"/>
          </p:nvPr>
        </p:nvSpPr>
        <p:spPr/>
        <p:txBody>
          <a:bodyPr/>
          <a:lstStyle/>
          <a:p>
            <a:pPr defTabSz="342900">
              <a:defRPr/>
            </a:pPr>
            <a:fld id="{0B4461CB-4CA9-2A43-A3FA-624E1DA485A6}" type="slidenum">
              <a:rPr lang="en-US"/>
              <a:pPr defTabSz="342900">
                <a:defRPr/>
              </a:pPr>
              <a:t>13</a:t>
            </a:fld>
            <a:endParaRPr lang="en-US"/>
          </a:p>
        </p:txBody>
      </p:sp>
      <p:pic>
        <p:nvPicPr>
          <p:cNvPr id="1032" name="Picture 8"/>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315263" y="1603695"/>
            <a:ext cx="1614055" cy="1500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ight Arrow 10"/>
          <p:cNvSpPr/>
          <p:nvPr/>
        </p:nvSpPr>
        <p:spPr>
          <a:xfrm rot="1491186">
            <a:off x="4944201" y="2515124"/>
            <a:ext cx="349513" cy="363474"/>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12" name="Left Arrow 11"/>
          <p:cNvSpPr/>
          <p:nvPr/>
        </p:nvSpPr>
        <p:spPr>
          <a:xfrm rot="-3240000">
            <a:off x="5896920" y="3783845"/>
            <a:ext cx="337187"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14" name="TextBox 13"/>
          <p:cNvSpPr txBox="1"/>
          <p:nvPr/>
        </p:nvSpPr>
        <p:spPr>
          <a:xfrm>
            <a:off x="3524142" y="1864387"/>
            <a:ext cx="1222616" cy="934871"/>
          </a:xfrm>
          <a:prstGeom prst="rect">
            <a:avLst/>
          </a:prstGeom>
          <a:noFill/>
        </p:spPr>
        <p:txBody>
          <a:bodyPr wrap="square" rtlCol="0">
            <a:spAutoFit/>
          </a:bodyPr>
          <a:lstStyle/>
          <a:p>
            <a:pPr algn="ctr" defTabSz="342900"/>
            <a:r>
              <a:rPr lang="en-US" sz="1350" b="1" dirty="0">
                <a:solidFill>
                  <a:prstClr val="black"/>
                </a:solidFill>
                <a:cs typeface="+mn-cs"/>
              </a:rPr>
              <a:t>Level 1</a:t>
            </a:r>
          </a:p>
          <a:p>
            <a:pPr algn="ctr" defTabSz="342900"/>
            <a:endParaRPr lang="en-US" sz="825" b="1" dirty="0">
              <a:solidFill>
                <a:prstClr val="black"/>
              </a:solidFill>
              <a:cs typeface="+mn-cs"/>
            </a:endParaRPr>
          </a:p>
          <a:p>
            <a:pPr algn="ctr" defTabSz="342900"/>
            <a:r>
              <a:rPr lang="en-US" sz="825" dirty="0">
                <a:solidFill>
                  <a:prstClr val="black"/>
                </a:solidFill>
              </a:rPr>
              <a:t>The patient presents today with an </a:t>
            </a:r>
          </a:p>
          <a:p>
            <a:pPr algn="ctr" defTabSz="342900"/>
            <a:r>
              <a:rPr lang="en-US" sz="825" dirty="0">
                <a:solidFill>
                  <a:prstClr val="black"/>
                </a:solidFill>
              </a:rPr>
              <a:t>Acute Presenting Problem</a:t>
            </a:r>
          </a:p>
        </p:txBody>
      </p:sp>
      <p:pic>
        <p:nvPicPr>
          <p:cNvPr id="103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4860" y="2333004"/>
            <a:ext cx="1614488" cy="144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5668857" y="2393574"/>
            <a:ext cx="1222616" cy="1200329"/>
          </a:xfrm>
          <a:prstGeom prst="rect">
            <a:avLst/>
          </a:prstGeom>
          <a:noFill/>
        </p:spPr>
        <p:txBody>
          <a:bodyPr wrap="square" rtlCol="0">
            <a:spAutoFit/>
          </a:bodyPr>
          <a:lstStyle/>
          <a:p>
            <a:pPr algn="ctr" defTabSz="342900"/>
            <a:r>
              <a:rPr lang="en-US" sz="1350" b="1" dirty="0">
                <a:solidFill>
                  <a:prstClr val="black"/>
                </a:solidFill>
                <a:cs typeface="+mn-cs"/>
              </a:rPr>
              <a:t>Level 2</a:t>
            </a:r>
          </a:p>
          <a:p>
            <a:pPr algn="ctr" defTabSz="342900"/>
            <a:endParaRPr lang="en-US" sz="600" b="1" dirty="0">
              <a:solidFill>
                <a:prstClr val="black"/>
              </a:solidFill>
              <a:cs typeface="+mn-cs"/>
            </a:endParaRPr>
          </a:p>
          <a:p>
            <a:pPr algn="ctr" defTabSz="342900"/>
            <a:r>
              <a:rPr lang="en-US" sz="750" dirty="0">
                <a:solidFill>
                  <a:prstClr val="black"/>
                </a:solidFill>
                <a:cs typeface="+mn-cs"/>
              </a:rPr>
              <a:t>The problem is minimal in nature and questionable if the patient even if the patient truly needed to be seen on that given date of service	</a:t>
            </a:r>
            <a:endParaRPr lang="en-US" sz="750" b="1" dirty="0">
              <a:solidFill>
                <a:prstClr val="black"/>
              </a:solidFill>
              <a:cs typeface="+mn-cs"/>
            </a:endParaRPr>
          </a:p>
        </p:txBody>
      </p:sp>
      <p:pic>
        <p:nvPicPr>
          <p:cNvPr id="31" name="Picture 1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540827" y="3965583"/>
            <a:ext cx="1614056" cy="1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Box 31"/>
          <p:cNvSpPr txBox="1"/>
          <p:nvPr/>
        </p:nvSpPr>
        <p:spPr>
          <a:xfrm>
            <a:off x="4752157" y="4236552"/>
            <a:ext cx="1222616" cy="934871"/>
          </a:xfrm>
          <a:prstGeom prst="rect">
            <a:avLst/>
          </a:prstGeom>
          <a:noFill/>
        </p:spPr>
        <p:txBody>
          <a:bodyPr wrap="square" rtlCol="0">
            <a:spAutoFit/>
          </a:bodyPr>
          <a:lstStyle/>
          <a:p>
            <a:pPr algn="ctr" defTabSz="342900"/>
            <a:r>
              <a:rPr lang="en-US" sz="1350" b="1" dirty="0">
                <a:solidFill>
                  <a:prstClr val="black"/>
                </a:solidFill>
                <a:cs typeface="+mn-cs"/>
              </a:rPr>
              <a:t>Level 3</a:t>
            </a:r>
          </a:p>
          <a:p>
            <a:pPr algn="ctr" defTabSz="342900"/>
            <a:endParaRPr lang="en-US" sz="825" b="1" dirty="0">
              <a:solidFill>
                <a:prstClr val="black"/>
              </a:solidFill>
              <a:cs typeface="+mn-cs"/>
            </a:endParaRPr>
          </a:p>
          <a:p>
            <a:pPr algn="ctr" defTabSz="342900"/>
            <a:r>
              <a:rPr lang="en-US" sz="825" dirty="0">
                <a:solidFill>
                  <a:prstClr val="black"/>
                </a:solidFill>
              </a:rPr>
              <a:t>The problem is acute and uncomplicated in presentation to the provider</a:t>
            </a:r>
            <a:endParaRPr lang="en-US" sz="825" b="1" dirty="0">
              <a:solidFill>
                <a:prstClr val="black"/>
              </a:solidFill>
            </a:endParaRPr>
          </a:p>
        </p:txBody>
      </p:sp>
      <p:pic>
        <p:nvPicPr>
          <p:cNvPr id="33"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6741" y="3965582"/>
            <a:ext cx="1677927" cy="1576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Left Arrow 33"/>
          <p:cNvSpPr/>
          <p:nvPr/>
        </p:nvSpPr>
        <p:spPr>
          <a:xfrm>
            <a:off x="4008367" y="4510708"/>
            <a:ext cx="375704"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35" name="TextBox 34"/>
          <p:cNvSpPr txBox="1"/>
          <p:nvPr/>
        </p:nvSpPr>
        <p:spPr>
          <a:xfrm>
            <a:off x="2546511" y="4137971"/>
            <a:ext cx="1222616" cy="1188787"/>
          </a:xfrm>
          <a:prstGeom prst="rect">
            <a:avLst/>
          </a:prstGeom>
          <a:noFill/>
        </p:spPr>
        <p:txBody>
          <a:bodyPr wrap="square" rtlCol="0">
            <a:spAutoFit/>
          </a:bodyPr>
          <a:lstStyle/>
          <a:p>
            <a:pPr algn="ctr" defTabSz="342900"/>
            <a:r>
              <a:rPr lang="en-US" sz="1350" b="1" dirty="0">
                <a:solidFill>
                  <a:prstClr val="black"/>
                </a:solidFill>
                <a:cs typeface="+mn-cs"/>
              </a:rPr>
              <a:t>Level 4</a:t>
            </a:r>
          </a:p>
          <a:p>
            <a:pPr algn="ctr" defTabSz="342900"/>
            <a:endParaRPr lang="en-US" sz="825" b="1" dirty="0">
              <a:solidFill>
                <a:prstClr val="black"/>
              </a:solidFill>
              <a:cs typeface="+mn-cs"/>
            </a:endParaRPr>
          </a:p>
          <a:p>
            <a:pPr algn="ctr" defTabSz="342900"/>
            <a:r>
              <a:rPr lang="en-US" sz="825" dirty="0">
                <a:solidFill>
                  <a:prstClr val="black"/>
                </a:solidFill>
              </a:rPr>
              <a:t>The problem is acute with complicating factors contributing to the complexity of caring for the patient on this date of service</a:t>
            </a:r>
            <a:endParaRPr lang="en-US" sz="825" b="1" dirty="0">
              <a:solidFill>
                <a:prstClr val="black"/>
              </a:solidFill>
            </a:endParaRPr>
          </a:p>
        </p:txBody>
      </p:sp>
      <p:pic>
        <p:nvPicPr>
          <p:cNvPr id="36"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484" y="2333004"/>
            <a:ext cx="1614056" cy="1500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TextBox 37"/>
          <p:cNvSpPr txBox="1"/>
          <p:nvPr/>
        </p:nvSpPr>
        <p:spPr>
          <a:xfrm>
            <a:off x="1569204" y="2575931"/>
            <a:ext cx="1222616" cy="1061829"/>
          </a:xfrm>
          <a:prstGeom prst="rect">
            <a:avLst/>
          </a:prstGeom>
          <a:noFill/>
        </p:spPr>
        <p:txBody>
          <a:bodyPr wrap="square" rtlCol="0">
            <a:spAutoFit/>
          </a:bodyPr>
          <a:lstStyle/>
          <a:p>
            <a:pPr algn="ctr" defTabSz="342900"/>
            <a:r>
              <a:rPr lang="en-US" sz="1350" b="1" dirty="0">
                <a:solidFill>
                  <a:prstClr val="black"/>
                </a:solidFill>
                <a:cs typeface="+mn-cs"/>
              </a:rPr>
              <a:t>Level 5</a:t>
            </a:r>
          </a:p>
          <a:p>
            <a:pPr algn="ctr" defTabSz="342900"/>
            <a:endParaRPr lang="en-US" sz="825" b="1" dirty="0">
              <a:solidFill>
                <a:prstClr val="black"/>
              </a:solidFill>
              <a:cs typeface="+mn-cs"/>
            </a:endParaRPr>
          </a:p>
          <a:p>
            <a:pPr algn="ctr" defTabSz="342900"/>
            <a:r>
              <a:rPr lang="en-US" sz="825" dirty="0">
                <a:solidFill>
                  <a:prstClr val="black"/>
                </a:solidFill>
              </a:rPr>
              <a:t>The acute problem poses a threat to life or bodily function during today’s encounter</a:t>
            </a:r>
            <a:endParaRPr lang="en-US" sz="825" b="1" dirty="0">
              <a:solidFill>
                <a:prstClr val="black"/>
              </a:solidFill>
            </a:endParaRPr>
          </a:p>
        </p:txBody>
      </p:sp>
      <p:sp>
        <p:nvSpPr>
          <p:cNvPr id="39" name="Left Arrow 38"/>
          <p:cNvSpPr/>
          <p:nvPr/>
        </p:nvSpPr>
        <p:spPr>
          <a:xfrm rot="3627856">
            <a:off x="2394140" y="3735518"/>
            <a:ext cx="311505"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
        <p:nvSpPr>
          <p:cNvPr id="40" name="Right Arrow 39"/>
          <p:cNvSpPr/>
          <p:nvPr/>
        </p:nvSpPr>
        <p:spPr>
          <a:xfrm rot="19925278">
            <a:off x="3008354" y="2596192"/>
            <a:ext cx="305813" cy="363474"/>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prstClr val="white"/>
              </a:solidFill>
              <a:latin typeface="Calibri"/>
            </a:endParaRPr>
          </a:p>
        </p:txBody>
      </p:sp>
    </p:spTree>
    <p:extLst>
      <p:ext uri="{BB962C8B-B14F-4D97-AF65-F5344CB8AC3E}">
        <p14:creationId xmlns:p14="http://schemas.microsoft.com/office/powerpoint/2010/main" val="3853371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Necessity Initial Inpatient Care</a:t>
            </a:r>
          </a:p>
        </p:txBody>
      </p:sp>
      <p:sp>
        <p:nvSpPr>
          <p:cNvPr id="4" name="Slide Number Placeholder 3"/>
          <p:cNvSpPr>
            <a:spLocks noGrp="1"/>
          </p:cNvSpPr>
          <p:nvPr>
            <p:ph type="sldNum" sz="quarter" idx="12"/>
          </p:nvPr>
        </p:nvSpPr>
        <p:spPr/>
        <p:txBody>
          <a:bodyPr/>
          <a:lstStyle/>
          <a:p>
            <a:pPr defTabSz="342900">
              <a:defRPr/>
            </a:pPr>
            <a:fld id="{0B4461CB-4CA9-2A43-A3FA-624E1DA485A6}" type="slidenum">
              <a:rPr lang="en-US"/>
              <a:pPr defTabSz="342900">
                <a:defRPr/>
              </a:pPr>
              <a:t>14</a:t>
            </a:fld>
            <a:endParaRPr lang="en-US" dirty="0"/>
          </a:p>
        </p:txBody>
      </p:sp>
      <p:pic>
        <p:nvPicPr>
          <p:cNvPr id="1032" name="Picture 8"/>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41423" y="2226959"/>
            <a:ext cx="1988326" cy="1626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ight Arrow 10"/>
          <p:cNvSpPr/>
          <p:nvPr/>
        </p:nvSpPr>
        <p:spPr>
          <a:xfrm>
            <a:off x="3724304" y="2622982"/>
            <a:ext cx="1057221" cy="362191"/>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defRPr/>
            </a:pPr>
            <a:endParaRPr lang="en-US" sz="1350" dirty="0">
              <a:solidFill>
                <a:prstClr val="white"/>
              </a:solidFill>
              <a:latin typeface="Calibri"/>
            </a:endParaRPr>
          </a:p>
        </p:txBody>
      </p:sp>
      <p:sp>
        <p:nvSpPr>
          <p:cNvPr id="12" name="Left Arrow 11"/>
          <p:cNvSpPr/>
          <p:nvPr/>
        </p:nvSpPr>
        <p:spPr>
          <a:xfrm rot="19261218">
            <a:off x="5098238" y="3763358"/>
            <a:ext cx="629186"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defRPr/>
            </a:pPr>
            <a:endParaRPr lang="en-US" sz="1350" dirty="0">
              <a:solidFill>
                <a:prstClr val="white"/>
              </a:solidFill>
              <a:latin typeface="Calibri"/>
            </a:endParaRPr>
          </a:p>
        </p:txBody>
      </p:sp>
      <p:sp>
        <p:nvSpPr>
          <p:cNvPr id="14" name="TextBox 13"/>
          <p:cNvSpPr txBox="1"/>
          <p:nvPr/>
        </p:nvSpPr>
        <p:spPr>
          <a:xfrm>
            <a:off x="1678214" y="2588823"/>
            <a:ext cx="1222616" cy="680956"/>
          </a:xfrm>
          <a:prstGeom prst="rect">
            <a:avLst/>
          </a:prstGeom>
          <a:noFill/>
        </p:spPr>
        <p:txBody>
          <a:bodyPr wrap="square" rtlCol="0">
            <a:spAutoFit/>
          </a:bodyPr>
          <a:lstStyle/>
          <a:p>
            <a:pPr algn="ctr" defTabSz="342900">
              <a:defRPr/>
            </a:pPr>
            <a:r>
              <a:rPr lang="en-US" sz="1350" b="1" dirty="0">
                <a:solidFill>
                  <a:prstClr val="black"/>
                </a:solidFill>
                <a:cs typeface="+mn-cs"/>
              </a:rPr>
              <a:t>99221</a:t>
            </a:r>
          </a:p>
          <a:p>
            <a:pPr algn="ctr" defTabSz="342900">
              <a:defRPr/>
            </a:pPr>
            <a:endParaRPr lang="en-US" sz="825" b="1" dirty="0">
              <a:solidFill>
                <a:prstClr val="black"/>
              </a:solidFill>
              <a:cs typeface="+mn-cs"/>
            </a:endParaRPr>
          </a:p>
          <a:p>
            <a:pPr algn="ctr" defTabSz="342900">
              <a:defRPr/>
            </a:pPr>
            <a:r>
              <a:rPr lang="en-US" sz="825" dirty="0">
                <a:solidFill>
                  <a:prstClr val="black"/>
                </a:solidFill>
                <a:cs typeface="+mn-cs"/>
              </a:rPr>
              <a:t>Problem(s) is of low severity </a:t>
            </a:r>
            <a:endParaRPr lang="en-US" sz="825" b="1" dirty="0">
              <a:solidFill>
                <a:prstClr val="black"/>
              </a:solidFill>
              <a:cs typeface="+mn-cs"/>
            </a:endParaRPr>
          </a:p>
        </p:txBody>
      </p:sp>
      <p:pic>
        <p:nvPicPr>
          <p:cNvPr id="103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0894" y="2186102"/>
            <a:ext cx="1988326" cy="1626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5703748" y="2617677"/>
            <a:ext cx="1222616" cy="715581"/>
          </a:xfrm>
          <a:prstGeom prst="rect">
            <a:avLst/>
          </a:prstGeom>
          <a:noFill/>
        </p:spPr>
        <p:txBody>
          <a:bodyPr wrap="square" rtlCol="0">
            <a:spAutoFit/>
          </a:bodyPr>
          <a:lstStyle/>
          <a:p>
            <a:pPr algn="ctr" defTabSz="342900">
              <a:defRPr/>
            </a:pPr>
            <a:r>
              <a:rPr lang="en-US" b="1" dirty="0">
                <a:solidFill>
                  <a:prstClr val="black"/>
                </a:solidFill>
                <a:latin typeface="Arial" charset="0"/>
                <a:ea typeface="ＭＳ Ｐゴシック" charset="-128"/>
              </a:rPr>
              <a:t>99222</a:t>
            </a:r>
            <a:endParaRPr lang="en-US" sz="1350" b="1" dirty="0">
              <a:solidFill>
                <a:prstClr val="black"/>
              </a:solidFill>
              <a:cs typeface="+mn-cs"/>
            </a:endParaRPr>
          </a:p>
          <a:p>
            <a:pPr algn="ctr" defTabSz="342900">
              <a:defRPr/>
            </a:pPr>
            <a:endParaRPr lang="en-US" sz="600" b="1" dirty="0">
              <a:solidFill>
                <a:prstClr val="black"/>
              </a:solidFill>
              <a:cs typeface="+mn-cs"/>
            </a:endParaRPr>
          </a:p>
          <a:p>
            <a:pPr algn="ctr" defTabSz="342900">
              <a:defRPr/>
            </a:pPr>
            <a:r>
              <a:rPr lang="en-US" sz="825" dirty="0">
                <a:solidFill>
                  <a:prstClr val="black"/>
                </a:solidFill>
                <a:cs typeface="+mn-cs"/>
              </a:rPr>
              <a:t>Problem(s) are of moderate severity</a:t>
            </a:r>
            <a:endParaRPr lang="en-US" sz="825" b="1" dirty="0">
              <a:solidFill>
                <a:prstClr val="black"/>
              </a:solidFill>
              <a:cs typeface="+mn-cs"/>
            </a:endParaRPr>
          </a:p>
        </p:txBody>
      </p:sp>
      <p:pic>
        <p:nvPicPr>
          <p:cNvPr id="31" name="Picture 1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231756" y="3816467"/>
            <a:ext cx="1988326" cy="1585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Box 31"/>
          <p:cNvSpPr txBox="1"/>
          <p:nvPr/>
        </p:nvSpPr>
        <p:spPr>
          <a:xfrm>
            <a:off x="3641606" y="4174836"/>
            <a:ext cx="1222616" cy="680956"/>
          </a:xfrm>
          <a:prstGeom prst="rect">
            <a:avLst/>
          </a:prstGeom>
          <a:noFill/>
        </p:spPr>
        <p:txBody>
          <a:bodyPr wrap="square" rtlCol="0">
            <a:spAutoFit/>
          </a:bodyPr>
          <a:lstStyle/>
          <a:p>
            <a:pPr algn="ctr" defTabSz="342900">
              <a:defRPr/>
            </a:pPr>
            <a:r>
              <a:rPr lang="en-US" sz="1350" b="1" dirty="0">
                <a:solidFill>
                  <a:prstClr val="black"/>
                </a:solidFill>
                <a:cs typeface="+mn-cs"/>
              </a:rPr>
              <a:t>99223</a:t>
            </a:r>
          </a:p>
          <a:p>
            <a:pPr algn="ctr" defTabSz="342900">
              <a:defRPr/>
            </a:pPr>
            <a:endParaRPr lang="en-US" sz="825" b="1" dirty="0">
              <a:solidFill>
                <a:prstClr val="black"/>
              </a:solidFill>
              <a:cs typeface="+mn-cs"/>
            </a:endParaRPr>
          </a:p>
          <a:p>
            <a:pPr algn="ctr" defTabSz="342900">
              <a:defRPr/>
            </a:pPr>
            <a:r>
              <a:rPr lang="en-US" sz="825" dirty="0">
                <a:solidFill>
                  <a:prstClr val="black"/>
                </a:solidFill>
                <a:cs typeface="+mn-cs"/>
              </a:rPr>
              <a:t>Problem(s) are of high severity</a:t>
            </a:r>
            <a:endParaRPr lang="en-US" sz="825" b="1" dirty="0">
              <a:solidFill>
                <a:prstClr val="black"/>
              </a:solidFill>
              <a:cs typeface="+mn-cs"/>
            </a:endParaRPr>
          </a:p>
        </p:txBody>
      </p:sp>
      <p:sp>
        <p:nvSpPr>
          <p:cNvPr id="34" name="Left Arrow 33"/>
          <p:cNvSpPr/>
          <p:nvPr/>
        </p:nvSpPr>
        <p:spPr>
          <a:xfrm rot="2692585">
            <a:off x="2658662" y="3895610"/>
            <a:ext cx="582713" cy="382665"/>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defRPr/>
            </a:pPr>
            <a:endParaRPr lang="en-US" sz="1350" dirty="0">
              <a:solidFill>
                <a:prstClr val="white"/>
              </a:solidFill>
              <a:latin typeface="Calibri"/>
            </a:endParaRPr>
          </a:p>
        </p:txBody>
      </p:sp>
      <p:sp>
        <p:nvSpPr>
          <p:cNvPr id="3" name="Footer Placeholder 2">
            <a:extLst>
              <a:ext uri="{FF2B5EF4-FFF2-40B4-BE49-F238E27FC236}">
                <a16:creationId xmlns:a16="http://schemas.microsoft.com/office/drawing/2014/main" xmlns="" id="{0EC285E0-F46E-4180-A8C9-F395DC48081F}"/>
              </a:ext>
            </a:extLst>
          </p:cNvPr>
          <p:cNvSpPr>
            <a:spLocks noGrp="1"/>
          </p:cNvSpPr>
          <p:nvPr>
            <p:ph type="ftr" sz="quarter" idx="11"/>
          </p:nvPr>
        </p:nvSpPr>
        <p:spPr>
          <a:xfrm>
            <a:off x="54419" y="5624513"/>
            <a:ext cx="2895600" cy="273844"/>
          </a:xfrm>
        </p:spPr>
        <p:txBody>
          <a:bodyPr/>
          <a:lstStyle/>
          <a:p>
            <a:pPr>
              <a:defRPr/>
            </a:pPr>
            <a:r>
              <a:rPr lang="en-US" dirty="0"/>
              <a:t>All Rights Reserved, MSU HealthTeam 09/04/2019</a:t>
            </a:r>
          </a:p>
        </p:txBody>
      </p:sp>
    </p:spTree>
    <p:extLst>
      <p:ext uri="{BB962C8B-B14F-4D97-AF65-F5344CB8AC3E}">
        <p14:creationId xmlns:p14="http://schemas.microsoft.com/office/powerpoint/2010/main" val="702350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Necessity Subsequent Inpatient Care</a:t>
            </a:r>
          </a:p>
        </p:txBody>
      </p:sp>
      <p:sp>
        <p:nvSpPr>
          <p:cNvPr id="4" name="Slide Number Placeholder 3"/>
          <p:cNvSpPr>
            <a:spLocks noGrp="1"/>
          </p:cNvSpPr>
          <p:nvPr>
            <p:ph type="sldNum" sz="quarter" idx="12"/>
          </p:nvPr>
        </p:nvSpPr>
        <p:spPr/>
        <p:txBody>
          <a:bodyPr/>
          <a:lstStyle/>
          <a:p>
            <a:pPr defTabSz="342900">
              <a:defRPr/>
            </a:pPr>
            <a:fld id="{0B4461CB-4CA9-2A43-A3FA-624E1DA485A6}" type="slidenum">
              <a:rPr lang="en-US"/>
              <a:pPr defTabSz="342900">
                <a:defRPr/>
              </a:pPr>
              <a:t>15</a:t>
            </a:fld>
            <a:endParaRPr lang="en-US" dirty="0"/>
          </a:p>
        </p:txBody>
      </p:sp>
      <p:pic>
        <p:nvPicPr>
          <p:cNvPr id="1032" name="Picture 8"/>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41423" y="2226959"/>
            <a:ext cx="1988326" cy="1626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ight Arrow 10"/>
          <p:cNvSpPr/>
          <p:nvPr/>
        </p:nvSpPr>
        <p:spPr>
          <a:xfrm>
            <a:off x="3724304" y="2636945"/>
            <a:ext cx="1057221" cy="362191"/>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defRPr/>
            </a:pPr>
            <a:endParaRPr lang="en-US" sz="1350" dirty="0">
              <a:solidFill>
                <a:prstClr val="white"/>
              </a:solidFill>
              <a:latin typeface="Calibri"/>
            </a:endParaRPr>
          </a:p>
        </p:txBody>
      </p:sp>
      <p:sp>
        <p:nvSpPr>
          <p:cNvPr id="12" name="Left Arrow 11"/>
          <p:cNvSpPr/>
          <p:nvPr/>
        </p:nvSpPr>
        <p:spPr>
          <a:xfrm rot="19261218">
            <a:off x="5098238" y="3763358"/>
            <a:ext cx="629186" cy="363474"/>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defRPr/>
            </a:pPr>
            <a:endParaRPr lang="en-US" sz="1350" dirty="0">
              <a:solidFill>
                <a:prstClr val="white"/>
              </a:solidFill>
              <a:latin typeface="Calibri"/>
            </a:endParaRPr>
          </a:p>
        </p:txBody>
      </p:sp>
      <p:sp>
        <p:nvSpPr>
          <p:cNvPr id="14" name="TextBox 13"/>
          <p:cNvSpPr txBox="1"/>
          <p:nvPr/>
        </p:nvSpPr>
        <p:spPr>
          <a:xfrm>
            <a:off x="1735978" y="2535920"/>
            <a:ext cx="1222616" cy="807913"/>
          </a:xfrm>
          <a:prstGeom prst="rect">
            <a:avLst/>
          </a:prstGeom>
          <a:noFill/>
        </p:spPr>
        <p:txBody>
          <a:bodyPr wrap="square" rtlCol="0">
            <a:spAutoFit/>
          </a:bodyPr>
          <a:lstStyle/>
          <a:p>
            <a:pPr algn="ctr" defTabSz="342900">
              <a:defRPr/>
            </a:pPr>
            <a:r>
              <a:rPr lang="en-US" sz="1350" b="1" dirty="0">
                <a:solidFill>
                  <a:prstClr val="black"/>
                </a:solidFill>
                <a:cs typeface="+mn-cs"/>
              </a:rPr>
              <a:t>99231</a:t>
            </a:r>
          </a:p>
          <a:p>
            <a:pPr algn="ctr" defTabSz="342900">
              <a:defRPr/>
            </a:pPr>
            <a:endParaRPr lang="en-US" sz="825" b="1" dirty="0">
              <a:solidFill>
                <a:prstClr val="black"/>
              </a:solidFill>
              <a:cs typeface="+mn-cs"/>
            </a:endParaRPr>
          </a:p>
          <a:p>
            <a:pPr algn="ctr" defTabSz="342900">
              <a:defRPr/>
            </a:pPr>
            <a:r>
              <a:rPr lang="en-US" sz="825" dirty="0">
                <a:solidFill>
                  <a:prstClr val="black"/>
                </a:solidFill>
                <a:cs typeface="+mn-cs"/>
              </a:rPr>
              <a:t>Patient is stable, recovering or improving</a:t>
            </a:r>
            <a:endParaRPr lang="en-US" sz="825" b="1" dirty="0">
              <a:solidFill>
                <a:prstClr val="black"/>
              </a:solidFill>
              <a:cs typeface="+mn-cs"/>
            </a:endParaRPr>
          </a:p>
        </p:txBody>
      </p:sp>
      <p:pic>
        <p:nvPicPr>
          <p:cNvPr id="103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0893" y="2165675"/>
            <a:ext cx="1988326" cy="1626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5703748" y="2424879"/>
            <a:ext cx="1222616" cy="1027204"/>
          </a:xfrm>
          <a:prstGeom prst="rect">
            <a:avLst/>
          </a:prstGeom>
          <a:noFill/>
        </p:spPr>
        <p:txBody>
          <a:bodyPr wrap="square" rtlCol="0">
            <a:spAutoFit/>
          </a:bodyPr>
          <a:lstStyle/>
          <a:p>
            <a:pPr algn="ctr" defTabSz="342900">
              <a:defRPr/>
            </a:pPr>
            <a:r>
              <a:rPr lang="en-US" sz="1350" b="1" dirty="0">
                <a:solidFill>
                  <a:prstClr val="black"/>
                </a:solidFill>
                <a:cs typeface="+mn-cs"/>
              </a:rPr>
              <a:t>99232</a:t>
            </a:r>
          </a:p>
          <a:p>
            <a:pPr algn="ctr" defTabSz="342900">
              <a:defRPr/>
            </a:pPr>
            <a:endParaRPr lang="en-US" sz="600" b="1" dirty="0">
              <a:solidFill>
                <a:prstClr val="black"/>
              </a:solidFill>
              <a:cs typeface="+mn-cs"/>
            </a:endParaRPr>
          </a:p>
          <a:p>
            <a:pPr algn="ctr" defTabSz="342900">
              <a:defRPr/>
            </a:pPr>
            <a:r>
              <a:rPr lang="en-US" sz="825" dirty="0">
                <a:solidFill>
                  <a:prstClr val="black"/>
                </a:solidFill>
                <a:cs typeface="+mn-cs"/>
              </a:rPr>
              <a:t>Patient is responding inadequately to therapy or has developed a minor complication</a:t>
            </a:r>
            <a:endParaRPr lang="en-US" sz="825" b="1" dirty="0">
              <a:solidFill>
                <a:prstClr val="black"/>
              </a:solidFill>
              <a:cs typeface="+mn-cs"/>
            </a:endParaRPr>
          </a:p>
        </p:txBody>
      </p:sp>
      <p:pic>
        <p:nvPicPr>
          <p:cNvPr id="31" name="Picture 1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231756" y="3816467"/>
            <a:ext cx="1988326" cy="1585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Box 31"/>
          <p:cNvSpPr txBox="1"/>
          <p:nvPr/>
        </p:nvSpPr>
        <p:spPr>
          <a:xfrm>
            <a:off x="3610355" y="4026349"/>
            <a:ext cx="1222616" cy="1188787"/>
          </a:xfrm>
          <a:prstGeom prst="rect">
            <a:avLst/>
          </a:prstGeom>
          <a:noFill/>
        </p:spPr>
        <p:txBody>
          <a:bodyPr wrap="square" rtlCol="0">
            <a:spAutoFit/>
          </a:bodyPr>
          <a:lstStyle/>
          <a:p>
            <a:pPr algn="ctr" defTabSz="342900">
              <a:defRPr/>
            </a:pPr>
            <a:r>
              <a:rPr lang="en-US" sz="1350" b="1" dirty="0">
                <a:solidFill>
                  <a:prstClr val="black"/>
                </a:solidFill>
                <a:cs typeface="+mn-cs"/>
              </a:rPr>
              <a:t>99233</a:t>
            </a:r>
          </a:p>
          <a:p>
            <a:pPr algn="ctr" defTabSz="342900">
              <a:defRPr/>
            </a:pPr>
            <a:endParaRPr lang="en-US" sz="825" b="1" dirty="0">
              <a:solidFill>
                <a:prstClr val="black"/>
              </a:solidFill>
              <a:cs typeface="+mn-cs"/>
            </a:endParaRPr>
          </a:p>
          <a:p>
            <a:pPr algn="ctr" defTabSz="342900">
              <a:defRPr/>
            </a:pPr>
            <a:r>
              <a:rPr lang="en-US" sz="825" dirty="0">
                <a:solidFill>
                  <a:prstClr val="black"/>
                </a:solidFill>
                <a:cs typeface="+mn-cs"/>
              </a:rPr>
              <a:t>Patient is unstable, or has developed a significant complication, or a significant new problem</a:t>
            </a:r>
            <a:endParaRPr lang="en-US" sz="825" b="1" dirty="0">
              <a:solidFill>
                <a:prstClr val="black"/>
              </a:solidFill>
              <a:cs typeface="+mn-cs"/>
            </a:endParaRPr>
          </a:p>
        </p:txBody>
      </p:sp>
      <p:sp>
        <p:nvSpPr>
          <p:cNvPr id="34" name="Left Arrow 33"/>
          <p:cNvSpPr/>
          <p:nvPr/>
        </p:nvSpPr>
        <p:spPr>
          <a:xfrm rot="2692585">
            <a:off x="2658662" y="3895610"/>
            <a:ext cx="582713" cy="382665"/>
          </a:xfrm>
          <a:prstGeom prst="lef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defRPr/>
            </a:pPr>
            <a:endParaRPr lang="en-US" sz="1350" dirty="0">
              <a:solidFill>
                <a:prstClr val="white"/>
              </a:solidFill>
              <a:latin typeface="Calibri"/>
            </a:endParaRPr>
          </a:p>
        </p:txBody>
      </p:sp>
      <p:sp>
        <p:nvSpPr>
          <p:cNvPr id="3" name="Footer Placeholder 2">
            <a:extLst>
              <a:ext uri="{FF2B5EF4-FFF2-40B4-BE49-F238E27FC236}">
                <a16:creationId xmlns:a16="http://schemas.microsoft.com/office/drawing/2014/main" xmlns="" id="{56287941-049A-4162-AA6C-6FA5F7080BA9}"/>
              </a:ext>
            </a:extLst>
          </p:cNvPr>
          <p:cNvSpPr>
            <a:spLocks noGrp="1"/>
          </p:cNvSpPr>
          <p:nvPr>
            <p:ph type="ftr" sz="quarter" idx="11"/>
          </p:nvPr>
        </p:nvSpPr>
        <p:spPr>
          <a:xfrm>
            <a:off x="62993" y="5624513"/>
            <a:ext cx="2895600" cy="273844"/>
          </a:xfrm>
        </p:spPr>
        <p:txBody>
          <a:bodyPr/>
          <a:lstStyle/>
          <a:p>
            <a:pPr>
              <a:defRPr/>
            </a:pPr>
            <a:r>
              <a:rPr lang="en-US" dirty="0"/>
              <a:t>All Rights Reserved, MSU HealthTeam 09/04/2019</a:t>
            </a:r>
          </a:p>
        </p:txBody>
      </p:sp>
    </p:spTree>
    <p:extLst>
      <p:ext uri="{BB962C8B-B14F-4D97-AF65-F5344CB8AC3E}">
        <p14:creationId xmlns:p14="http://schemas.microsoft.com/office/powerpoint/2010/main" val="35640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4154"/>
            <a:ext cx="8229600" cy="832919"/>
          </a:xfrm>
        </p:spPr>
        <p:txBody>
          <a:bodyPr>
            <a:normAutofit fontScale="90000"/>
          </a:bodyPr>
          <a:lstStyle/>
          <a:p>
            <a:r>
              <a:rPr lang="en-US" dirty="0"/>
              <a:t>Inpatient Discharge; Only Used by Admitting Physician</a:t>
            </a:r>
          </a:p>
        </p:txBody>
      </p:sp>
      <p:sp>
        <p:nvSpPr>
          <p:cNvPr id="4" name="Slide Number Placeholder 3"/>
          <p:cNvSpPr>
            <a:spLocks noGrp="1"/>
          </p:cNvSpPr>
          <p:nvPr>
            <p:ph type="sldNum" sz="quarter" idx="12"/>
          </p:nvPr>
        </p:nvSpPr>
        <p:spPr/>
        <p:txBody>
          <a:bodyPr/>
          <a:lstStyle/>
          <a:p>
            <a:pPr defTabSz="342900">
              <a:defRPr/>
            </a:pPr>
            <a:fld id="{0B4461CB-4CA9-2A43-A3FA-624E1DA485A6}" type="slidenum">
              <a:rPr lang="en-US"/>
              <a:pPr defTabSz="342900">
                <a:defRPr/>
              </a:pPr>
              <a:t>16</a:t>
            </a:fld>
            <a:endParaRPr lang="en-US" dirty="0"/>
          </a:p>
        </p:txBody>
      </p:sp>
      <p:pic>
        <p:nvPicPr>
          <p:cNvPr id="1032" name="Picture 8"/>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53123" y="2005007"/>
            <a:ext cx="1988326" cy="1626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ight Arrow 10"/>
          <p:cNvSpPr/>
          <p:nvPr/>
        </p:nvSpPr>
        <p:spPr>
          <a:xfrm>
            <a:off x="3724304" y="2636945"/>
            <a:ext cx="1057221" cy="362191"/>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defRPr/>
            </a:pPr>
            <a:endParaRPr lang="en-US" sz="1350" dirty="0">
              <a:solidFill>
                <a:prstClr val="white"/>
              </a:solidFill>
              <a:latin typeface="Calibri"/>
            </a:endParaRPr>
          </a:p>
        </p:txBody>
      </p:sp>
      <p:sp>
        <p:nvSpPr>
          <p:cNvPr id="14" name="TextBox 13"/>
          <p:cNvSpPr txBox="1"/>
          <p:nvPr/>
        </p:nvSpPr>
        <p:spPr>
          <a:xfrm>
            <a:off x="1735978" y="2535919"/>
            <a:ext cx="1222616" cy="553998"/>
          </a:xfrm>
          <a:prstGeom prst="rect">
            <a:avLst/>
          </a:prstGeom>
          <a:noFill/>
        </p:spPr>
        <p:txBody>
          <a:bodyPr wrap="square" rtlCol="0">
            <a:spAutoFit/>
          </a:bodyPr>
          <a:lstStyle/>
          <a:p>
            <a:pPr algn="ctr" defTabSz="342900">
              <a:defRPr/>
            </a:pPr>
            <a:r>
              <a:rPr lang="en-US" sz="1350" b="1" dirty="0">
                <a:solidFill>
                  <a:prstClr val="black"/>
                </a:solidFill>
                <a:cs typeface="+mn-cs"/>
              </a:rPr>
              <a:t>99238</a:t>
            </a:r>
          </a:p>
          <a:p>
            <a:pPr algn="ctr" defTabSz="342900">
              <a:defRPr/>
            </a:pPr>
            <a:endParaRPr lang="en-US" sz="825" b="1" dirty="0">
              <a:solidFill>
                <a:prstClr val="black"/>
              </a:solidFill>
              <a:cs typeface="+mn-cs"/>
            </a:endParaRPr>
          </a:p>
          <a:p>
            <a:pPr algn="ctr" defTabSz="342900">
              <a:defRPr/>
            </a:pPr>
            <a:r>
              <a:rPr lang="en-US" sz="825" dirty="0">
                <a:solidFill>
                  <a:prstClr val="black"/>
                </a:solidFill>
                <a:cs typeface="+mn-cs"/>
              </a:rPr>
              <a:t>Under 30 minutes</a:t>
            </a:r>
            <a:endParaRPr lang="en-US" sz="825" b="1" dirty="0">
              <a:solidFill>
                <a:prstClr val="black"/>
              </a:solidFill>
              <a:cs typeface="+mn-cs"/>
            </a:endParaRPr>
          </a:p>
        </p:txBody>
      </p:sp>
      <p:pic>
        <p:nvPicPr>
          <p:cNvPr id="103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0893" y="1995793"/>
            <a:ext cx="1988326" cy="1626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5703748" y="2497203"/>
            <a:ext cx="1222616" cy="646331"/>
          </a:xfrm>
          <a:prstGeom prst="rect">
            <a:avLst/>
          </a:prstGeom>
          <a:noFill/>
        </p:spPr>
        <p:txBody>
          <a:bodyPr wrap="square" rtlCol="0">
            <a:spAutoFit/>
          </a:bodyPr>
          <a:lstStyle/>
          <a:p>
            <a:pPr algn="ctr" defTabSz="342900">
              <a:defRPr/>
            </a:pPr>
            <a:r>
              <a:rPr lang="en-US" sz="1350" b="1" dirty="0">
                <a:solidFill>
                  <a:prstClr val="black"/>
                </a:solidFill>
                <a:cs typeface="+mn-cs"/>
              </a:rPr>
              <a:t>99239</a:t>
            </a:r>
          </a:p>
          <a:p>
            <a:pPr algn="ctr" defTabSz="342900">
              <a:defRPr/>
            </a:pPr>
            <a:endParaRPr lang="en-US" sz="600" b="1" dirty="0">
              <a:solidFill>
                <a:prstClr val="black"/>
              </a:solidFill>
              <a:cs typeface="+mn-cs"/>
            </a:endParaRPr>
          </a:p>
          <a:p>
            <a:pPr algn="ctr" defTabSz="342900">
              <a:defRPr/>
            </a:pPr>
            <a:r>
              <a:rPr lang="en-US" sz="825" dirty="0">
                <a:solidFill>
                  <a:prstClr val="black"/>
                </a:solidFill>
                <a:cs typeface="+mn-cs"/>
              </a:rPr>
              <a:t>Greater than 30 minutes</a:t>
            </a:r>
            <a:endParaRPr lang="en-US" sz="825" b="1" dirty="0">
              <a:solidFill>
                <a:prstClr val="black"/>
              </a:solidFill>
              <a:cs typeface="+mn-cs"/>
            </a:endParaRPr>
          </a:p>
        </p:txBody>
      </p:sp>
      <p:sp>
        <p:nvSpPr>
          <p:cNvPr id="3" name="Footer Placeholder 2">
            <a:extLst>
              <a:ext uri="{FF2B5EF4-FFF2-40B4-BE49-F238E27FC236}">
                <a16:creationId xmlns:a16="http://schemas.microsoft.com/office/drawing/2014/main" xmlns="" id="{56287941-049A-4162-AA6C-6FA5F7080BA9}"/>
              </a:ext>
            </a:extLst>
          </p:cNvPr>
          <p:cNvSpPr>
            <a:spLocks noGrp="1"/>
          </p:cNvSpPr>
          <p:nvPr>
            <p:ph type="ftr" sz="quarter" idx="11"/>
          </p:nvPr>
        </p:nvSpPr>
        <p:spPr>
          <a:xfrm>
            <a:off x="62993" y="6538914"/>
            <a:ext cx="2895600" cy="273844"/>
          </a:xfrm>
        </p:spPr>
        <p:txBody>
          <a:bodyPr/>
          <a:lstStyle/>
          <a:p>
            <a:pPr>
              <a:defRPr/>
            </a:pPr>
            <a:r>
              <a:rPr lang="en-US" dirty="0"/>
              <a:t>All Rights Reserved, MSU HealthTeam 09/04/2019</a:t>
            </a:r>
          </a:p>
        </p:txBody>
      </p:sp>
      <p:sp>
        <p:nvSpPr>
          <p:cNvPr id="15" name="TextBox 14">
            <a:extLst>
              <a:ext uri="{FF2B5EF4-FFF2-40B4-BE49-F238E27FC236}">
                <a16:creationId xmlns:a16="http://schemas.microsoft.com/office/drawing/2014/main" xmlns="" id="{EDF3CBE2-9F19-4ED0-BA1E-2222A9F0BFC9}"/>
              </a:ext>
            </a:extLst>
          </p:cNvPr>
          <p:cNvSpPr txBox="1"/>
          <p:nvPr/>
        </p:nvSpPr>
        <p:spPr>
          <a:xfrm>
            <a:off x="962025" y="3897931"/>
            <a:ext cx="7219949" cy="2862322"/>
          </a:xfrm>
          <a:prstGeom prst="rect">
            <a:avLst/>
          </a:prstGeom>
          <a:noFill/>
        </p:spPr>
        <p:txBody>
          <a:bodyPr wrap="square" rtlCol="0">
            <a:spAutoFit/>
          </a:bodyPr>
          <a:lstStyle/>
          <a:p>
            <a:pPr marL="214313" indent="-214313">
              <a:buFont typeface="Arial" panose="020B0604020202020204" pitchFamily="34" charset="0"/>
              <a:buChar char="•"/>
            </a:pPr>
            <a:r>
              <a:rPr lang="en-US" dirty="0"/>
              <a:t>Both discharge services require a face-to-face visit on the date of the discharge service.</a:t>
            </a:r>
          </a:p>
          <a:p>
            <a:pPr marL="214313" indent="-214313">
              <a:buFont typeface="Arial" panose="020B0604020202020204" pitchFamily="34" charset="0"/>
              <a:buChar char="•"/>
            </a:pPr>
            <a:r>
              <a:rPr lang="en-US" dirty="0"/>
              <a:t>The face-to-face history, exam, and/or MDM, must be documented.</a:t>
            </a:r>
          </a:p>
          <a:p>
            <a:pPr marL="214313" indent="-214313">
              <a:buFont typeface="Arial" panose="020B0604020202020204" pitchFamily="34" charset="0"/>
              <a:buChar char="•"/>
            </a:pPr>
            <a:r>
              <a:rPr lang="en-US" dirty="0"/>
              <a:t>99239 requires the teaching physician’s time to count for greater than 30 minutes.</a:t>
            </a:r>
          </a:p>
          <a:p>
            <a:pPr marL="214313" indent="-214313">
              <a:buFont typeface="Arial" panose="020B0604020202020204" pitchFamily="34" charset="0"/>
              <a:buChar char="•"/>
            </a:pPr>
            <a:r>
              <a:rPr lang="en-US" dirty="0"/>
              <a:t>Resident/fellow time without attending does not count toward an actual time component of discharge services.</a:t>
            </a:r>
          </a:p>
          <a:p>
            <a:pPr marL="214313" indent="-214313">
              <a:buFont typeface="Arial" panose="020B0604020202020204" pitchFamily="34" charset="0"/>
              <a:buChar char="•"/>
            </a:pPr>
            <a:r>
              <a:rPr lang="en-US" dirty="0"/>
              <a:t>Time must be documented as patient specific, i.e., spent 36 mins, 48 mins, etc.</a:t>
            </a:r>
          </a:p>
          <a:p>
            <a:endParaRPr lang="en-US" dirty="0"/>
          </a:p>
        </p:txBody>
      </p:sp>
    </p:spTree>
    <p:extLst>
      <p:ext uri="{BB962C8B-B14F-4D97-AF65-F5344CB8AC3E}">
        <p14:creationId xmlns:p14="http://schemas.microsoft.com/office/powerpoint/2010/main" val="1792587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p:cNvSpPr>
            <a:spLocks noGrp="1"/>
          </p:cNvSpPr>
          <p:nvPr>
            <p:ph type="title"/>
          </p:nvPr>
        </p:nvSpPr>
        <p:spPr/>
        <p:txBody>
          <a:bodyPr/>
          <a:lstStyle/>
          <a:p>
            <a:r>
              <a:rPr lang="en-US" altLang="en-US" b="1"/>
              <a:t>HISTORY</a:t>
            </a:r>
            <a:endParaRPr lang="en-US" altLang="en-US"/>
          </a:p>
        </p:txBody>
      </p:sp>
      <p:sp>
        <p:nvSpPr>
          <p:cNvPr id="6" name="Content Placeholder 5"/>
          <p:cNvSpPr>
            <a:spLocks noGrp="1"/>
          </p:cNvSpPr>
          <p:nvPr>
            <p:ph idx="1"/>
          </p:nvPr>
        </p:nvSpPr>
        <p:spPr/>
        <p:txBody>
          <a:bodyPr/>
          <a:lstStyle/>
          <a:p>
            <a:pPr marL="609600" indent="-609600" eaLnBrk="1" hangingPunct="1">
              <a:buClr>
                <a:schemeClr val="tx1"/>
              </a:buClr>
              <a:defRPr/>
            </a:pPr>
            <a:endParaRPr lang="en-US" dirty="0"/>
          </a:p>
          <a:p>
            <a:pPr marL="609600" indent="-609600" eaLnBrk="1" hangingPunct="1">
              <a:buClr>
                <a:schemeClr val="tx1"/>
              </a:buClr>
              <a:defRPr/>
            </a:pPr>
            <a:r>
              <a:rPr lang="en-US" dirty="0"/>
              <a:t>Chief Complaint</a:t>
            </a:r>
          </a:p>
          <a:p>
            <a:pPr marL="609600" indent="-609600" eaLnBrk="1" hangingPunct="1">
              <a:buClr>
                <a:schemeClr val="tx1"/>
              </a:buClr>
              <a:defRPr/>
            </a:pPr>
            <a:r>
              <a:rPr lang="en-US" dirty="0"/>
              <a:t>History of Present Illness</a:t>
            </a:r>
          </a:p>
          <a:p>
            <a:pPr marL="609600" indent="-609600" eaLnBrk="1" hangingPunct="1">
              <a:defRPr/>
            </a:pPr>
            <a:r>
              <a:rPr lang="en-US" dirty="0"/>
              <a:t>Review of Systems</a:t>
            </a:r>
          </a:p>
          <a:p>
            <a:pPr marL="609600" indent="-609600" eaLnBrk="1" hangingPunct="1">
              <a:defRPr/>
            </a:pPr>
            <a:r>
              <a:rPr lang="en-US" dirty="0"/>
              <a:t>Past, Family, and Social History</a:t>
            </a:r>
          </a:p>
          <a:p>
            <a:pPr>
              <a:buFontTx/>
              <a:buNone/>
              <a:defRPr/>
            </a:pPr>
            <a:endParaRPr lang="en-US"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17</a:t>
            </a:fld>
            <a:endParaRPr lang="en-US"/>
          </a:p>
        </p:txBody>
      </p:sp>
    </p:spTree>
    <p:extLst>
      <p:ext uri="{BB962C8B-B14F-4D97-AF65-F5344CB8AC3E}">
        <p14:creationId xmlns:p14="http://schemas.microsoft.com/office/powerpoint/2010/main" val="92208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b="1" dirty="0"/>
              <a:t>CHIEF COMPLAINT	</a:t>
            </a:r>
          </a:p>
        </p:txBody>
      </p:sp>
      <p:sp>
        <p:nvSpPr>
          <p:cNvPr id="22531" name="Rectangle 3"/>
          <p:cNvSpPr>
            <a:spLocks noGrp="1" noChangeArrowheads="1"/>
          </p:cNvSpPr>
          <p:nvPr>
            <p:ph type="body" idx="1"/>
          </p:nvPr>
        </p:nvSpPr>
        <p:spPr>
          <a:xfrm>
            <a:off x="457200" y="2059668"/>
            <a:ext cx="8229600" cy="2702455"/>
          </a:xfrm>
        </p:spPr>
        <p:txBody>
          <a:bodyPr anchor="ctr"/>
          <a:lstStyle/>
          <a:p>
            <a:pPr eaLnBrk="1" hangingPunct="1"/>
            <a:r>
              <a:rPr lang="en-US" altLang="en-US" dirty="0"/>
              <a:t>A concise statement describing the symptom, problem, condition, diagnosis, or other factor that is the reason for the encounter, usually stated in the patient’s words.</a:t>
            </a: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18</a:t>
            </a:fld>
            <a:endParaRPr lang="en-US"/>
          </a:p>
        </p:txBody>
      </p:sp>
    </p:spTree>
    <p:extLst>
      <p:ext uri="{BB962C8B-B14F-4D97-AF65-F5344CB8AC3E}">
        <p14:creationId xmlns:p14="http://schemas.microsoft.com/office/powerpoint/2010/main" val="3396784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title"/>
          </p:nvPr>
        </p:nvSpPr>
        <p:spPr>
          <a:xfrm>
            <a:off x="228600" y="341746"/>
            <a:ext cx="8458200" cy="1302328"/>
          </a:xfrm>
        </p:spPr>
        <p:txBody>
          <a:bodyPr>
            <a:normAutofit fontScale="90000"/>
          </a:bodyPr>
          <a:lstStyle/>
          <a:p>
            <a:pPr eaLnBrk="1" hangingPunct="1"/>
            <a:r>
              <a:rPr lang="en-US" altLang="en-US" sz="4000" dirty="0"/>
              <a:t>HISTORY OF PRESENT ILLNESS</a:t>
            </a:r>
            <a:r>
              <a:rPr lang="en-US" altLang="en-US" sz="4000" b="1" dirty="0"/>
              <a:t/>
            </a:r>
            <a:br>
              <a:rPr lang="en-US" altLang="en-US" sz="4000" b="1" dirty="0"/>
            </a:br>
            <a:r>
              <a:rPr lang="en-US" altLang="en-US" sz="2200" dirty="0"/>
              <a:t>A chronological description of the development of the patient’s present illness from the first sign and/or symptom to the present.  This includes the following elements:</a:t>
            </a:r>
            <a:br>
              <a:rPr lang="en-US" altLang="en-US" sz="2200" dirty="0"/>
            </a:br>
            <a:r>
              <a:rPr lang="en-US" altLang="en-US" dirty="0"/>
              <a:t>	</a:t>
            </a:r>
          </a:p>
        </p:txBody>
      </p:sp>
      <p:sp>
        <p:nvSpPr>
          <p:cNvPr id="23555" name="Rectangle 7"/>
          <p:cNvSpPr>
            <a:spLocks noGrp="1" noChangeArrowheads="1"/>
          </p:cNvSpPr>
          <p:nvPr>
            <p:ph type="body" sz="half" idx="1"/>
          </p:nvPr>
        </p:nvSpPr>
        <p:spPr>
          <a:xfrm>
            <a:off x="685800" y="1828800"/>
            <a:ext cx="7772400" cy="4648200"/>
          </a:xfrm>
        </p:spPr>
        <p:txBody>
          <a:bodyPr/>
          <a:lstStyle/>
          <a:p>
            <a:endParaRPr lang="en-US" altLang="en-US" sz="2000" i="1" dirty="0"/>
          </a:p>
          <a:p>
            <a:r>
              <a:rPr lang="en-US" altLang="en-US" sz="2000" b="1" i="1" dirty="0">
                <a:solidFill>
                  <a:schemeClr val="accent2"/>
                </a:solidFill>
              </a:rPr>
              <a:t>Location</a:t>
            </a:r>
            <a:r>
              <a:rPr lang="en-US" altLang="en-US" sz="2000" dirty="0"/>
              <a:t> (Where? L</a:t>
            </a:r>
            <a:r>
              <a:rPr lang="en-US" altLang="en-US" sz="2000" u="sng" dirty="0"/>
              <a:t>ow</a:t>
            </a:r>
            <a:r>
              <a:rPr lang="en-US" altLang="en-US" sz="2000" dirty="0"/>
              <a:t> back pain)	</a:t>
            </a:r>
          </a:p>
          <a:p>
            <a:r>
              <a:rPr lang="en-US" altLang="en-US" sz="2000" b="1" i="1" dirty="0">
                <a:solidFill>
                  <a:schemeClr val="accent2"/>
                </a:solidFill>
              </a:rPr>
              <a:t>Quality</a:t>
            </a:r>
            <a:r>
              <a:rPr lang="en-US" altLang="en-US" sz="2000" dirty="0"/>
              <a:t> (Sharp, dull, throbbing, etc…)</a:t>
            </a:r>
          </a:p>
          <a:p>
            <a:r>
              <a:rPr lang="en-US" altLang="en-US" sz="2000" b="1" i="1" dirty="0">
                <a:solidFill>
                  <a:schemeClr val="accent2"/>
                </a:solidFill>
              </a:rPr>
              <a:t>Severity</a:t>
            </a:r>
            <a:r>
              <a:rPr lang="en-US" altLang="en-US" sz="2000" dirty="0"/>
              <a:t> (Better/worse, mild, severe, 4/10, etc...)</a:t>
            </a:r>
          </a:p>
          <a:p>
            <a:r>
              <a:rPr lang="en-US" altLang="en-US" sz="2000" b="1" i="1" dirty="0">
                <a:solidFill>
                  <a:schemeClr val="accent2"/>
                </a:solidFill>
              </a:rPr>
              <a:t>Duration</a:t>
            </a:r>
            <a:r>
              <a:rPr lang="en-US" altLang="en-US" sz="2000" dirty="0"/>
              <a:t> (Pain for two days, first started three years ago, etc…)</a:t>
            </a:r>
          </a:p>
          <a:p>
            <a:r>
              <a:rPr lang="en-US" altLang="en-US" sz="2000" b="1" i="1" dirty="0">
                <a:solidFill>
                  <a:schemeClr val="accent2"/>
                </a:solidFill>
              </a:rPr>
              <a:t>Timing</a:t>
            </a:r>
            <a:r>
              <a:rPr lang="en-US" altLang="en-US" sz="2000" dirty="0"/>
              <a:t> (Hurts in the morning, happening 3x a week now, etc…)</a:t>
            </a:r>
          </a:p>
          <a:p>
            <a:r>
              <a:rPr lang="en-US" altLang="en-US" sz="2000" b="1" i="1" dirty="0">
                <a:solidFill>
                  <a:schemeClr val="accent2"/>
                </a:solidFill>
              </a:rPr>
              <a:t>Context</a:t>
            </a:r>
            <a:r>
              <a:rPr lang="en-US" altLang="en-US" sz="2000" dirty="0"/>
              <a:t> (Pain occurred after lifting bags, dropped weight on foot, etc…)</a:t>
            </a:r>
          </a:p>
          <a:p>
            <a:r>
              <a:rPr lang="en-US" altLang="en-US" sz="2000" b="1" i="1" dirty="0">
                <a:solidFill>
                  <a:schemeClr val="accent2"/>
                </a:solidFill>
              </a:rPr>
              <a:t>Modifying factors</a:t>
            </a:r>
            <a:r>
              <a:rPr lang="en-US" altLang="en-US" sz="2000" i="1" dirty="0"/>
              <a:t> </a:t>
            </a:r>
            <a:r>
              <a:rPr lang="en-US" altLang="en-US" sz="2000" dirty="0"/>
              <a:t>(Aspirin does not help, recent cerumen removal  helped,  etc…)</a:t>
            </a:r>
          </a:p>
          <a:p>
            <a:r>
              <a:rPr lang="en-US" altLang="en-US" sz="2000" b="1" i="1" dirty="0">
                <a:solidFill>
                  <a:schemeClr val="accent2"/>
                </a:solidFill>
              </a:rPr>
              <a:t>Associated signs and symptoms</a:t>
            </a:r>
            <a:r>
              <a:rPr lang="en-US" altLang="en-US" sz="2000" i="1" dirty="0"/>
              <a:t> </a:t>
            </a:r>
            <a:r>
              <a:rPr lang="en-US" altLang="en-US" sz="2000" dirty="0"/>
              <a:t>(i.e. vomiting, diarrhea, sweating, etc…)</a:t>
            </a:r>
          </a:p>
          <a:p>
            <a:pPr eaLnBrk="1" hangingPunct="1"/>
            <a:endParaRPr lang="en-US" altLang="en-US" sz="2000"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19</a:t>
            </a:fld>
            <a:endParaRPr lang="en-US"/>
          </a:p>
        </p:txBody>
      </p:sp>
    </p:spTree>
    <p:extLst>
      <p:ext uri="{BB962C8B-B14F-4D97-AF65-F5344CB8AC3E}">
        <p14:creationId xmlns:p14="http://schemas.microsoft.com/office/powerpoint/2010/main" val="139698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65018"/>
            <a:ext cx="7772400" cy="905164"/>
          </a:xfrm>
        </p:spPr>
        <p:txBody>
          <a:bodyPr>
            <a:noAutofit/>
          </a:bodyPr>
          <a:lstStyle/>
          <a:p>
            <a:r>
              <a:rPr lang="en-US" altLang="en-US" sz="4000" dirty="0"/>
              <a:t>Documentation</a:t>
            </a:r>
            <a:r>
              <a:rPr lang="en-US" altLang="en-US" sz="4000" b="1" dirty="0"/>
              <a:t> </a:t>
            </a:r>
            <a:r>
              <a:rPr lang="en-US" altLang="en-US" sz="4000" dirty="0"/>
              <a:t>Timeliness</a:t>
            </a:r>
          </a:p>
        </p:txBody>
      </p:sp>
      <p:sp>
        <p:nvSpPr>
          <p:cNvPr id="3" name="Content Placeholder 2"/>
          <p:cNvSpPr>
            <a:spLocks noGrp="1"/>
          </p:cNvSpPr>
          <p:nvPr>
            <p:ph idx="1"/>
          </p:nvPr>
        </p:nvSpPr>
        <p:spPr>
          <a:xfrm>
            <a:off x="228600" y="1457608"/>
            <a:ext cx="8763000" cy="5095591"/>
          </a:xfrm>
        </p:spPr>
        <p:txBody>
          <a:bodyPr anchor="ctr"/>
          <a:lstStyle/>
          <a:p>
            <a:pPr>
              <a:defRPr/>
            </a:pPr>
            <a:r>
              <a:rPr lang="en-US" sz="1800" dirty="0"/>
              <a:t>Per CMS and reiterated by our Medicare Administrative Contractor (MAC): </a:t>
            </a:r>
            <a:r>
              <a:rPr lang="en-US" sz="1800" i="1" dirty="0"/>
              <a:t>Documentation should be completed within 24 to 48 hours and the general interpretation for this is 1-2 business days. Additionally, it also describes that if documentation is not complete, services may not be billed. As well as if the signature is late, then do not just sign but enter a signed attestation. </a:t>
            </a:r>
          </a:p>
          <a:p>
            <a:pPr marL="0" indent="0">
              <a:buNone/>
              <a:defRPr/>
            </a:pPr>
            <a:endParaRPr lang="en-US" sz="1800" i="1" dirty="0"/>
          </a:p>
          <a:p>
            <a:pPr>
              <a:defRPr/>
            </a:pPr>
            <a:r>
              <a:rPr lang="en-US" sz="1800" dirty="0"/>
              <a:t>Please see HealthTeam Policy MRC-07 advising documentation must be completed within two business days of the visit: </a:t>
            </a:r>
            <a:r>
              <a:rPr lang="en-US" sz="1800" dirty="0">
                <a:hlinkClick r:id="rId2"/>
              </a:rPr>
              <a:t>https://www.healthteam.msu.edu/intranet/Policies/MRC%207%20Monitoring%20Timeliness%20of%20MR%20Doc.pdf</a:t>
            </a:r>
            <a:endParaRPr lang="en-US" sz="1800" dirty="0"/>
          </a:p>
          <a:p>
            <a:pPr marL="0" indent="0">
              <a:buFontTx/>
              <a:buNone/>
              <a:defRPr/>
            </a:pPr>
            <a:r>
              <a:rPr lang="en-US" sz="1800" dirty="0"/>
              <a:t> </a:t>
            </a:r>
          </a:p>
          <a:p>
            <a:pPr>
              <a:defRPr/>
            </a:pPr>
            <a:endParaRPr lang="en-US" sz="1200" dirty="0"/>
          </a:p>
        </p:txBody>
      </p:sp>
      <p:sp>
        <p:nvSpPr>
          <p:cNvPr id="4" name="Slide Number Placeholder 3"/>
          <p:cNvSpPr>
            <a:spLocks noGrp="1"/>
          </p:cNvSpPr>
          <p:nvPr>
            <p:ph type="sldNum" sz="quarter" idx="12"/>
          </p:nvPr>
        </p:nvSpPr>
        <p:spPr/>
        <p:txBody>
          <a:bodyPr/>
          <a:lstStyle/>
          <a:p>
            <a:pPr>
              <a:defRPr/>
            </a:pPr>
            <a:fld id="{0B4461CB-4CA9-2A43-A3FA-624E1DA485A6}" type="slidenum">
              <a:rPr lang="en-US" smtClean="0"/>
              <a:pPr>
                <a:defRPr/>
              </a:pPr>
              <a:t>2</a:t>
            </a:fld>
            <a:endParaRPr lang="en-US"/>
          </a:p>
        </p:txBody>
      </p:sp>
    </p:spTree>
    <p:extLst>
      <p:ext uri="{BB962C8B-B14F-4D97-AF65-F5344CB8AC3E}">
        <p14:creationId xmlns:p14="http://schemas.microsoft.com/office/powerpoint/2010/main" val="1348583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 y="424206"/>
            <a:ext cx="8839200" cy="1131216"/>
          </a:xfrm>
        </p:spPr>
        <p:txBody>
          <a:bodyPr/>
          <a:lstStyle/>
          <a:p>
            <a:pPr eaLnBrk="1" hangingPunct="1"/>
            <a:r>
              <a:rPr lang="en-US" altLang="en-US" sz="3600" b="1" dirty="0"/>
              <a:t>STATUS OF CHRONIC CONDITIONS</a:t>
            </a:r>
          </a:p>
        </p:txBody>
      </p:sp>
      <p:sp>
        <p:nvSpPr>
          <p:cNvPr id="24579" name="Rectangle 3"/>
          <p:cNvSpPr>
            <a:spLocks noGrp="1" noChangeArrowheads="1"/>
          </p:cNvSpPr>
          <p:nvPr>
            <p:ph type="body" idx="1"/>
          </p:nvPr>
        </p:nvSpPr>
        <p:spPr>
          <a:xfrm>
            <a:off x="304800" y="1946494"/>
            <a:ext cx="8458200" cy="4835305"/>
          </a:xfrm>
        </p:spPr>
        <p:txBody>
          <a:bodyPr/>
          <a:lstStyle/>
          <a:p>
            <a:pPr eaLnBrk="1" hangingPunct="1"/>
            <a:r>
              <a:rPr lang="en-US" altLang="en-US" sz="2800" dirty="0"/>
              <a:t>For use with both the 1995 and1997 Documentation Guidelines: </a:t>
            </a:r>
          </a:p>
          <a:p>
            <a:pPr lvl="1" eaLnBrk="1" hangingPunct="1">
              <a:buFontTx/>
              <a:buNone/>
            </a:pPr>
            <a:r>
              <a:rPr lang="en-US" altLang="en-US" dirty="0"/>
              <a:t>		</a:t>
            </a:r>
            <a:endParaRPr lang="en-US" altLang="en-US" dirty="0">
              <a:solidFill>
                <a:schemeClr val="accent1"/>
              </a:solidFill>
            </a:endParaRPr>
          </a:p>
          <a:p>
            <a:pPr lvl="1" eaLnBrk="1" hangingPunct="1">
              <a:buFontTx/>
              <a:buNone/>
            </a:pPr>
            <a:r>
              <a:rPr lang="en-US" altLang="en-US" dirty="0">
                <a:solidFill>
                  <a:schemeClr val="accent1"/>
                </a:solidFill>
              </a:rPr>
              <a:t>		</a:t>
            </a:r>
            <a:r>
              <a:rPr lang="en-US" altLang="en-US" b="1" dirty="0">
                <a:solidFill>
                  <a:schemeClr val="tx1">
                    <a:lumMod val="65000"/>
                    <a:lumOff val="35000"/>
                  </a:schemeClr>
                </a:solidFill>
              </a:rPr>
              <a:t>3 or more = Extended HPI</a:t>
            </a:r>
          </a:p>
          <a:p>
            <a:pPr lvl="1" eaLnBrk="1" hangingPunct="1">
              <a:buFontTx/>
              <a:buNone/>
            </a:pPr>
            <a:endParaRPr lang="en-US" altLang="en-US" b="1" dirty="0">
              <a:solidFill>
                <a:schemeClr val="accent1"/>
              </a:solidFill>
            </a:endParaRPr>
          </a:p>
          <a:p>
            <a:pPr lvl="1" eaLnBrk="1" hangingPunct="1">
              <a:buFontTx/>
              <a:buNone/>
            </a:pPr>
            <a:r>
              <a:rPr lang="en-US" altLang="en-US" sz="2400" b="1" dirty="0">
                <a:solidFill>
                  <a:srgbClr val="66FF33"/>
                </a:solidFill>
              </a:rPr>
              <a:t>	</a:t>
            </a:r>
            <a:r>
              <a:rPr lang="en-US" altLang="en-US" sz="2400" b="1" u="sng" dirty="0">
                <a:solidFill>
                  <a:schemeClr val="accent2"/>
                </a:solidFill>
              </a:rPr>
              <a:t>Note:</a:t>
            </a:r>
            <a:r>
              <a:rPr lang="en-US" altLang="en-US" sz="2400" b="1" dirty="0">
                <a:solidFill>
                  <a:schemeClr val="accent2"/>
                </a:solidFill>
              </a:rPr>
              <a:t>  Document  a brief comment about the status of the condition </a:t>
            </a:r>
            <a:r>
              <a:rPr lang="en-US" altLang="en-US" sz="2400" b="1" i="1" dirty="0">
                <a:solidFill>
                  <a:schemeClr val="accent2"/>
                </a:solidFill>
              </a:rPr>
              <a:t>according to the patient</a:t>
            </a:r>
            <a:r>
              <a:rPr lang="en-US" altLang="en-US" sz="2400" b="1" dirty="0">
                <a:solidFill>
                  <a:schemeClr val="accent2"/>
                </a:solidFill>
              </a:rPr>
              <a:t>, NOT the provider. This is part of the “history”, not the “assessment”.</a:t>
            </a:r>
          </a:p>
          <a:p>
            <a:pPr lvl="1" eaLnBrk="1" hangingPunct="1">
              <a:buFontTx/>
              <a:buNone/>
            </a:pPr>
            <a:endParaRPr lang="en-US" altLang="en-US" dirty="0">
              <a:solidFill>
                <a:schemeClr val="accent1"/>
              </a:solidFill>
            </a:endParaRP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20</a:t>
            </a:fld>
            <a:endParaRPr lang="en-US"/>
          </a:p>
        </p:txBody>
      </p:sp>
    </p:spTree>
    <p:extLst>
      <p:ext uri="{BB962C8B-B14F-4D97-AF65-F5344CB8AC3E}">
        <p14:creationId xmlns:p14="http://schemas.microsoft.com/office/powerpoint/2010/main" val="3620157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609600" y="1066800"/>
            <a:ext cx="6432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chemeClr val="tx1"/>
                </a:solidFill>
                <a:latin typeface="Times New Roman" pitchFamily="18" charset="0"/>
              </a:defRPr>
            </a:lvl1pPr>
            <a:lvl2pPr marL="742950" indent="-285750" eaLnBrk="0" hangingPunct="0">
              <a:defRPr sz="3600" b="1">
                <a:solidFill>
                  <a:schemeClr val="tx1"/>
                </a:solidFill>
                <a:latin typeface="Times New Roman" pitchFamily="18" charset="0"/>
              </a:defRPr>
            </a:lvl2pPr>
            <a:lvl3pPr marL="1143000" indent="-228600" eaLnBrk="0" hangingPunct="0">
              <a:defRPr sz="3600" b="1">
                <a:solidFill>
                  <a:schemeClr val="tx1"/>
                </a:solidFill>
                <a:latin typeface="Times New Roman" pitchFamily="18" charset="0"/>
              </a:defRPr>
            </a:lvl3pPr>
            <a:lvl4pPr marL="1600200" indent="-228600" eaLnBrk="0" hangingPunct="0">
              <a:defRPr sz="3600" b="1">
                <a:solidFill>
                  <a:schemeClr val="tx1"/>
                </a:solidFill>
                <a:latin typeface="Times New Roman" pitchFamily="18" charset="0"/>
              </a:defRPr>
            </a:lvl4pPr>
            <a:lvl5pPr marL="2057400" indent="-228600" eaLnBrk="0" hangingPunct="0">
              <a:defRPr sz="3600" b="1">
                <a:solidFill>
                  <a:schemeClr val="tx1"/>
                </a:solidFill>
                <a:latin typeface="Times New Roman" pitchFamily="18" charset="0"/>
              </a:defRPr>
            </a:lvl5pPr>
            <a:lvl6pPr marL="2514600" indent="-228600" eaLnBrk="0" fontAlgn="base" hangingPunct="0">
              <a:spcBef>
                <a:spcPct val="0"/>
              </a:spcBef>
              <a:spcAft>
                <a:spcPct val="0"/>
              </a:spcAft>
              <a:defRPr sz="3600" b="1">
                <a:solidFill>
                  <a:schemeClr val="tx1"/>
                </a:solidFill>
                <a:latin typeface="Times New Roman" pitchFamily="18" charset="0"/>
              </a:defRPr>
            </a:lvl6pPr>
            <a:lvl7pPr marL="2971800" indent="-228600" eaLnBrk="0" fontAlgn="base" hangingPunct="0">
              <a:spcBef>
                <a:spcPct val="0"/>
              </a:spcBef>
              <a:spcAft>
                <a:spcPct val="0"/>
              </a:spcAft>
              <a:defRPr sz="3600" b="1">
                <a:solidFill>
                  <a:schemeClr val="tx1"/>
                </a:solidFill>
                <a:latin typeface="Times New Roman" pitchFamily="18" charset="0"/>
              </a:defRPr>
            </a:lvl7pPr>
            <a:lvl8pPr marL="3429000" indent="-228600" eaLnBrk="0" fontAlgn="base" hangingPunct="0">
              <a:spcBef>
                <a:spcPct val="0"/>
              </a:spcBef>
              <a:spcAft>
                <a:spcPct val="0"/>
              </a:spcAft>
              <a:defRPr sz="3600" b="1">
                <a:solidFill>
                  <a:schemeClr val="tx1"/>
                </a:solidFill>
                <a:latin typeface="Times New Roman" pitchFamily="18" charset="0"/>
              </a:defRPr>
            </a:lvl8pPr>
            <a:lvl9pPr marL="3886200" indent="-228600" eaLnBrk="0" fontAlgn="base" hangingPunct="0">
              <a:spcBef>
                <a:spcPct val="0"/>
              </a:spcBef>
              <a:spcAft>
                <a:spcPct val="0"/>
              </a:spcAft>
              <a:defRPr sz="3600" b="1">
                <a:solidFill>
                  <a:schemeClr val="tx1"/>
                </a:solidFill>
                <a:latin typeface="Times New Roman" pitchFamily="18" charset="0"/>
              </a:defRPr>
            </a:lvl9pPr>
          </a:lstStyle>
          <a:p>
            <a:pPr eaLnBrk="1" hangingPunct="1"/>
            <a:endParaRPr lang="en-US" altLang="en-US" b="0"/>
          </a:p>
        </p:txBody>
      </p:sp>
      <p:sp>
        <p:nvSpPr>
          <p:cNvPr id="17411" name="Rectangle 3"/>
          <p:cNvSpPr>
            <a:spLocks noGrp="1" noChangeArrowheads="1"/>
          </p:cNvSpPr>
          <p:nvPr>
            <p:ph type="title"/>
          </p:nvPr>
        </p:nvSpPr>
        <p:spPr>
          <a:xfrm>
            <a:off x="685800" y="419100"/>
            <a:ext cx="7772400" cy="876300"/>
          </a:xfrm>
        </p:spPr>
        <p:txBody>
          <a:bodyPr/>
          <a:lstStyle/>
          <a:p>
            <a:pPr eaLnBrk="1" hangingPunct="1"/>
            <a:r>
              <a:rPr lang="en-US" altLang="en-US" dirty="0"/>
              <a:t>Extent of HPI</a:t>
            </a:r>
          </a:p>
        </p:txBody>
      </p:sp>
      <p:sp>
        <p:nvSpPr>
          <p:cNvPr id="17412" name="Rectangle 4"/>
          <p:cNvSpPr>
            <a:spLocks noGrp="1" noChangeArrowheads="1"/>
          </p:cNvSpPr>
          <p:nvPr>
            <p:ph type="body" idx="1"/>
          </p:nvPr>
        </p:nvSpPr>
        <p:spPr>
          <a:xfrm>
            <a:off x="228600" y="1628774"/>
            <a:ext cx="8686800" cy="5076825"/>
          </a:xfrm>
        </p:spPr>
        <p:txBody>
          <a:bodyPr/>
          <a:lstStyle/>
          <a:p>
            <a:pPr eaLnBrk="1" hangingPunct="1"/>
            <a:r>
              <a:rPr lang="en-US" altLang="en-US" dirty="0">
                <a:solidFill>
                  <a:schemeClr val="accent2"/>
                </a:solidFill>
              </a:rPr>
              <a:t>Problem Focused:  </a:t>
            </a:r>
            <a:r>
              <a:rPr lang="en-US" altLang="en-US" dirty="0"/>
              <a:t>(1-3 elements of HPI)  </a:t>
            </a:r>
            <a:r>
              <a:rPr lang="en-US" altLang="en-US" b="1" dirty="0">
                <a:solidFill>
                  <a:schemeClr val="accent2"/>
                </a:solidFill>
              </a:rPr>
              <a:t>99212</a:t>
            </a:r>
            <a:endParaRPr lang="en-US" altLang="en-US" dirty="0">
              <a:solidFill>
                <a:schemeClr val="accent2"/>
              </a:solidFill>
            </a:endParaRPr>
          </a:p>
          <a:p>
            <a:pPr eaLnBrk="1" hangingPunct="1">
              <a:buFontTx/>
              <a:buNone/>
            </a:pPr>
            <a:endParaRPr lang="en-US" altLang="en-US" dirty="0"/>
          </a:p>
          <a:p>
            <a:pPr eaLnBrk="1" hangingPunct="1"/>
            <a:r>
              <a:rPr lang="en-US" altLang="en-US" dirty="0">
                <a:solidFill>
                  <a:schemeClr val="accent2"/>
                </a:solidFill>
              </a:rPr>
              <a:t>Expanded Problem Focused: </a:t>
            </a:r>
            <a:r>
              <a:rPr lang="en-US" altLang="en-US" dirty="0"/>
              <a:t>(same as PF) </a:t>
            </a:r>
            <a:r>
              <a:rPr lang="en-US" altLang="en-US" b="1" dirty="0">
                <a:solidFill>
                  <a:schemeClr val="accent2"/>
                </a:solidFill>
              </a:rPr>
              <a:t>99213</a:t>
            </a:r>
            <a:endParaRPr lang="en-US" altLang="en-US" dirty="0">
              <a:solidFill>
                <a:schemeClr val="accent2"/>
              </a:solidFill>
            </a:endParaRPr>
          </a:p>
          <a:p>
            <a:pPr eaLnBrk="1" hangingPunct="1">
              <a:buFontTx/>
              <a:buNone/>
            </a:pPr>
            <a:endParaRPr lang="en-US" altLang="en-US" dirty="0"/>
          </a:p>
          <a:p>
            <a:pPr eaLnBrk="1" hangingPunct="1"/>
            <a:r>
              <a:rPr lang="en-US" altLang="en-US" dirty="0">
                <a:solidFill>
                  <a:schemeClr val="accent2"/>
                </a:solidFill>
              </a:rPr>
              <a:t>Detailed:  </a:t>
            </a:r>
            <a:r>
              <a:rPr lang="en-US" altLang="en-US" dirty="0"/>
              <a:t>(4+ elements of HPI or status of </a:t>
            </a:r>
            <a:r>
              <a:rPr lang="en-US" altLang="en-US" u="sng" dirty="0"/>
              <a:t>&gt;</a:t>
            </a:r>
            <a:r>
              <a:rPr lang="en-US" altLang="en-US" dirty="0"/>
              <a:t> 3                  chronic/inactive conditions   </a:t>
            </a:r>
            <a:r>
              <a:rPr lang="en-US" altLang="en-US" b="1" dirty="0">
                <a:solidFill>
                  <a:schemeClr val="accent2"/>
                </a:solidFill>
              </a:rPr>
              <a:t>99214</a:t>
            </a:r>
            <a:endParaRPr lang="en-US" altLang="en-US" dirty="0">
              <a:solidFill>
                <a:schemeClr val="accent2"/>
              </a:solidFill>
            </a:endParaRPr>
          </a:p>
          <a:p>
            <a:pPr eaLnBrk="1" hangingPunct="1">
              <a:buFontTx/>
              <a:buNone/>
            </a:pPr>
            <a:endParaRPr lang="en-US" altLang="en-US" dirty="0"/>
          </a:p>
          <a:p>
            <a:pPr eaLnBrk="1" hangingPunct="1"/>
            <a:r>
              <a:rPr lang="en-US" altLang="en-US" dirty="0">
                <a:solidFill>
                  <a:schemeClr val="accent2"/>
                </a:solidFill>
              </a:rPr>
              <a:t>Comprehensive: </a:t>
            </a:r>
            <a:r>
              <a:rPr lang="en-US" altLang="en-US" dirty="0"/>
              <a:t>(same as Detailed)  </a:t>
            </a:r>
            <a:r>
              <a:rPr lang="en-US" altLang="en-US" b="1" dirty="0">
                <a:solidFill>
                  <a:schemeClr val="accent2"/>
                </a:solidFill>
              </a:rPr>
              <a:t>99215</a:t>
            </a:r>
            <a:endParaRPr lang="en-US" altLang="en-US" dirty="0">
              <a:solidFill>
                <a:schemeClr val="accent2"/>
              </a:solidFill>
            </a:endParaRPr>
          </a:p>
          <a:p>
            <a:pPr eaLnBrk="1" hangingPunct="1">
              <a:buFontTx/>
              <a:buNone/>
            </a:pPr>
            <a:endParaRPr lang="en-US" altLang="en-US" dirty="0"/>
          </a:p>
        </p:txBody>
      </p:sp>
      <p:sp>
        <p:nvSpPr>
          <p:cNvPr id="2" name="Slide Number Placeholder 1"/>
          <p:cNvSpPr>
            <a:spLocks noGrp="1"/>
          </p:cNvSpPr>
          <p:nvPr>
            <p:ph type="sldNum" sz="quarter" idx="12"/>
          </p:nvPr>
        </p:nvSpPr>
        <p:spPr/>
        <p:txBody>
          <a:bodyPr/>
          <a:lstStyle/>
          <a:p>
            <a:pPr>
              <a:defRPr/>
            </a:pPr>
            <a:fld id="{0B4461CB-4CA9-2A43-A3FA-624E1DA485A6}" type="slidenum">
              <a:rPr lang="en-US" smtClean="0"/>
              <a:pPr>
                <a:defRPr/>
              </a:pPr>
              <a:t>21</a:t>
            </a:fld>
            <a:endParaRPr lang="en-US"/>
          </a:p>
        </p:txBody>
      </p:sp>
    </p:spTree>
    <p:extLst>
      <p:ext uri="{BB962C8B-B14F-4D97-AF65-F5344CB8AC3E}">
        <p14:creationId xmlns:p14="http://schemas.microsoft.com/office/powerpoint/2010/main" val="3520893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369456"/>
            <a:ext cx="8001000" cy="822036"/>
          </a:xfrm>
        </p:spPr>
        <p:txBody>
          <a:bodyPr/>
          <a:lstStyle/>
          <a:p>
            <a:pPr eaLnBrk="1" hangingPunct="1"/>
            <a:r>
              <a:rPr lang="en-US" altLang="en-US" b="1" dirty="0"/>
              <a:t>REVIEW OF SYSTEMS (ROS)</a:t>
            </a:r>
          </a:p>
        </p:txBody>
      </p:sp>
      <p:sp>
        <p:nvSpPr>
          <p:cNvPr id="25603" name="Rectangle 3"/>
          <p:cNvSpPr>
            <a:spLocks noGrp="1" noChangeArrowheads="1"/>
          </p:cNvSpPr>
          <p:nvPr>
            <p:ph type="body" idx="1"/>
          </p:nvPr>
        </p:nvSpPr>
        <p:spPr>
          <a:xfrm>
            <a:off x="304800" y="1191491"/>
            <a:ext cx="8305800" cy="5347853"/>
          </a:xfrm>
        </p:spPr>
        <p:txBody>
          <a:bodyPr/>
          <a:lstStyle/>
          <a:p>
            <a:pPr eaLnBrk="1" hangingPunct="1"/>
            <a:r>
              <a:rPr lang="en-US" altLang="en-US" sz="2800" dirty="0"/>
              <a:t>An inventory of body systems obtained through a series of questions seeking to identify signs and/or symptoms which the patient may be experiencing or has experienced.</a:t>
            </a:r>
          </a:p>
          <a:p>
            <a:pPr eaLnBrk="1" hangingPunct="1"/>
            <a:endParaRPr lang="en-US" altLang="en-US" sz="2800" dirty="0"/>
          </a:p>
          <a:p>
            <a:pPr>
              <a:buFontTx/>
              <a:buChar char="•"/>
            </a:pPr>
            <a:r>
              <a:rPr lang="en-US" altLang="en-US" u="sng" dirty="0"/>
              <a:t>In a complete ROS (10 or more systems) positive or pertinent negatives responses must be individually documented with a statement that all other systems are reviewed and negative</a:t>
            </a:r>
            <a:r>
              <a:rPr lang="en-US" altLang="en-US" dirty="0"/>
              <a:t>.</a:t>
            </a:r>
          </a:p>
          <a:p>
            <a:pPr marL="0" indent="0">
              <a:buNone/>
            </a:pPr>
            <a:endParaRPr lang="en-US" altLang="en-US" dirty="0"/>
          </a:p>
          <a:p>
            <a:pPr lvl="1">
              <a:buFontTx/>
              <a:buChar char="•"/>
            </a:pPr>
            <a:r>
              <a:rPr lang="en-US" altLang="en-US" b="1" dirty="0">
                <a:solidFill>
                  <a:schemeClr val="accent2"/>
                </a:solidFill>
              </a:rPr>
              <a:t>The negative systems MUST be identified in the medical record documentation!</a:t>
            </a: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22</a:t>
            </a:fld>
            <a:endParaRPr lang="en-US"/>
          </a:p>
        </p:txBody>
      </p:sp>
    </p:spTree>
    <p:extLst>
      <p:ext uri="{BB962C8B-B14F-4D97-AF65-F5344CB8AC3E}">
        <p14:creationId xmlns:p14="http://schemas.microsoft.com/office/powerpoint/2010/main" val="2213455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32508"/>
            <a:ext cx="7772400" cy="810491"/>
          </a:xfrm>
        </p:spPr>
        <p:txBody>
          <a:bodyPr/>
          <a:lstStyle/>
          <a:p>
            <a:pPr eaLnBrk="1" hangingPunct="1"/>
            <a:r>
              <a:rPr lang="en-US" altLang="en-US" dirty="0"/>
              <a:t>14 Systems for Review, Include:</a:t>
            </a:r>
          </a:p>
        </p:txBody>
      </p:sp>
      <p:sp>
        <p:nvSpPr>
          <p:cNvPr id="26627" name="Rectangle 3"/>
          <p:cNvSpPr>
            <a:spLocks noGrp="1" noChangeArrowheads="1"/>
          </p:cNvSpPr>
          <p:nvPr>
            <p:ph type="body" idx="1"/>
          </p:nvPr>
        </p:nvSpPr>
        <p:spPr>
          <a:xfrm>
            <a:off x="685800" y="1142999"/>
            <a:ext cx="7772400" cy="5334001"/>
          </a:xfrm>
        </p:spPr>
        <p:txBody>
          <a:bodyPr/>
          <a:lstStyle/>
          <a:p>
            <a:pPr eaLnBrk="1" hangingPunct="1">
              <a:lnSpc>
                <a:spcPct val="90000"/>
              </a:lnSpc>
            </a:pPr>
            <a:endParaRPr lang="en-US" altLang="en-US" sz="2000" dirty="0"/>
          </a:p>
          <a:p>
            <a:pPr eaLnBrk="1" hangingPunct="1">
              <a:lnSpc>
                <a:spcPct val="90000"/>
              </a:lnSpc>
            </a:pPr>
            <a:r>
              <a:rPr lang="en-US" altLang="en-US" sz="2000" dirty="0"/>
              <a:t>Constitutional symptoms (fever, weight loss)</a:t>
            </a:r>
          </a:p>
          <a:p>
            <a:pPr eaLnBrk="1" hangingPunct="1">
              <a:lnSpc>
                <a:spcPct val="90000"/>
              </a:lnSpc>
            </a:pPr>
            <a:r>
              <a:rPr lang="en-US" altLang="en-US" sz="2000" dirty="0"/>
              <a:t>Eyes</a:t>
            </a:r>
          </a:p>
          <a:p>
            <a:pPr eaLnBrk="1" hangingPunct="1">
              <a:lnSpc>
                <a:spcPct val="90000"/>
              </a:lnSpc>
            </a:pPr>
            <a:r>
              <a:rPr lang="en-US" altLang="en-US" sz="2000" dirty="0"/>
              <a:t>Ears, Nose, Mouth, Throat</a:t>
            </a:r>
          </a:p>
          <a:p>
            <a:pPr eaLnBrk="1" hangingPunct="1">
              <a:lnSpc>
                <a:spcPct val="90000"/>
              </a:lnSpc>
            </a:pPr>
            <a:r>
              <a:rPr lang="en-US" altLang="en-US" sz="2000" dirty="0"/>
              <a:t>Cardiovascular</a:t>
            </a:r>
          </a:p>
          <a:p>
            <a:pPr eaLnBrk="1" hangingPunct="1">
              <a:lnSpc>
                <a:spcPct val="90000"/>
              </a:lnSpc>
            </a:pPr>
            <a:r>
              <a:rPr lang="en-US" altLang="en-US" sz="2000" dirty="0"/>
              <a:t>Respiratory</a:t>
            </a:r>
          </a:p>
          <a:p>
            <a:pPr eaLnBrk="1" hangingPunct="1">
              <a:lnSpc>
                <a:spcPct val="90000"/>
              </a:lnSpc>
            </a:pPr>
            <a:r>
              <a:rPr lang="en-US" altLang="en-US" sz="2000" dirty="0"/>
              <a:t>Gastrointestinal</a:t>
            </a:r>
          </a:p>
          <a:p>
            <a:pPr eaLnBrk="1" hangingPunct="1">
              <a:lnSpc>
                <a:spcPct val="90000"/>
              </a:lnSpc>
            </a:pPr>
            <a:r>
              <a:rPr lang="en-US" altLang="en-US" sz="2000" dirty="0"/>
              <a:t>Genitourinary</a:t>
            </a:r>
          </a:p>
          <a:p>
            <a:pPr eaLnBrk="1" hangingPunct="1">
              <a:lnSpc>
                <a:spcPct val="90000"/>
              </a:lnSpc>
            </a:pPr>
            <a:r>
              <a:rPr lang="en-US" altLang="en-US" sz="2000" dirty="0"/>
              <a:t>Musculoskeletal</a:t>
            </a:r>
          </a:p>
          <a:p>
            <a:pPr eaLnBrk="1" hangingPunct="1">
              <a:lnSpc>
                <a:spcPct val="90000"/>
              </a:lnSpc>
            </a:pPr>
            <a:r>
              <a:rPr lang="en-US" altLang="en-US" sz="2000" dirty="0"/>
              <a:t>Integumentary (skin and/or breast)</a:t>
            </a:r>
          </a:p>
          <a:p>
            <a:pPr eaLnBrk="1" hangingPunct="1">
              <a:lnSpc>
                <a:spcPct val="90000"/>
              </a:lnSpc>
            </a:pPr>
            <a:r>
              <a:rPr lang="en-US" altLang="en-US" sz="2000" dirty="0"/>
              <a:t>Neurological</a:t>
            </a:r>
          </a:p>
          <a:p>
            <a:pPr eaLnBrk="1" hangingPunct="1">
              <a:lnSpc>
                <a:spcPct val="90000"/>
              </a:lnSpc>
            </a:pPr>
            <a:r>
              <a:rPr lang="en-US" altLang="en-US" sz="2000" dirty="0"/>
              <a:t>Psychiatric</a:t>
            </a:r>
          </a:p>
          <a:p>
            <a:pPr eaLnBrk="1" hangingPunct="1">
              <a:lnSpc>
                <a:spcPct val="90000"/>
              </a:lnSpc>
            </a:pPr>
            <a:r>
              <a:rPr lang="en-US" altLang="en-US" sz="2000" dirty="0"/>
              <a:t>Endocrine</a:t>
            </a:r>
          </a:p>
          <a:p>
            <a:pPr eaLnBrk="1" hangingPunct="1">
              <a:lnSpc>
                <a:spcPct val="90000"/>
              </a:lnSpc>
            </a:pPr>
            <a:r>
              <a:rPr lang="en-US" altLang="en-US" sz="2000" dirty="0"/>
              <a:t>Hematologic/Lymphatic</a:t>
            </a:r>
          </a:p>
          <a:p>
            <a:pPr eaLnBrk="1" hangingPunct="1">
              <a:lnSpc>
                <a:spcPct val="90000"/>
              </a:lnSpc>
            </a:pPr>
            <a:r>
              <a:rPr lang="en-US" altLang="en-US" sz="2000" dirty="0"/>
              <a:t>Allergic/Immunologic </a:t>
            </a:r>
          </a:p>
          <a:p>
            <a:pPr lvl="1" eaLnBrk="1" hangingPunct="1">
              <a:lnSpc>
                <a:spcPct val="90000"/>
              </a:lnSpc>
            </a:pPr>
            <a:endParaRPr lang="en-US" altLang="en-US" sz="2000" dirty="0"/>
          </a:p>
          <a:p>
            <a:pPr eaLnBrk="1" hangingPunct="1">
              <a:lnSpc>
                <a:spcPct val="90000"/>
              </a:lnSpc>
            </a:pPr>
            <a:endParaRPr lang="en-US" altLang="en-US" sz="2000"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23</a:t>
            </a:fld>
            <a:endParaRPr lang="en-US"/>
          </a:p>
        </p:txBody>
      </p:sp>
    </p:spTree>
    <p:extLst>
      <p:ext uri="{BB962C8B-B14F-4D97-AF65-F5344CB8AC3E}">
        <p14:creationId xmlns:p14="http://schemas.microsoft.com/office/powerpoint/2010/main" val="2500899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1143000"/>
          </a:xfrm>
        </p:spPr>
        <p:txBody>
          <a:bodyPr/>
          <a:lstStyle/>
          <a:p>
            <a:pPr eaLnBrk="1" hangingPunct="1"/>
            <a:r>
              <a:rPr lang="en-US" altLang="en-US" dirty="0"/>
              <a:t>Extent of ROS</a:t>
            </a:r>
          </a:p>
        </p:txBody>
      </p:sp>
      <p:sp>
        <p:nvSpPr>
          <p:cNvPr id="20483" name="Rectangle 3"/>
          <p:cNvSpPr>
            <a:spLocks noGrp="1" noChangeArrowheads="1"/>
          </p:cNvSpPr>
          <p:nvPr>
            <p:ph type="body" idx="1"/>
          </p:nvPr>
        </p:nvSpPr>
        <p:spPr>
          <a:xfrm>
            <a:off x="76200" y="1371600"/>
            <a:ext cx="8915400" cy="5001491"/>
          </a:xfrm>
        </p:spPr>
        <p:txBody>
          <a:bodyPr/>
          <a:lstStyle/>
          <a:p>
            <a:pPr eaLnBrk="1" hangingPunct="1"/>
            <a:r>
              <a:rPr lang="en-US" altLang="en-US" dirty="0">
                <a:solidFill>
                  <a:schemeClr val="accent2"/>
                </a:solidFill>
              </a:rPr>
              <a:t>Problem Focused:  </a:t>
            </a:r>
            <a:r>
              <a:rPr lang="en-US" altLang="en-US" dirty="0"/>
              <a:t>N/A  [0]   </a:t>
            </a:r>
            <a:r>
              <a:rPr lang="en-US" altLang="en-US" b="1" dirty="0">
                <a:solidFill>
                  <a:schemeClr val="accent2"/>
                </a:solidFill>
              </a:rPr>
              <a:t>99212</a:t>
            </a:r>
          </a:p>
          <a:p>
            <a:pPr eaLnBrk="1" hangingPunct="1"/>
            <a:endParaRPr lang="en-US" altLang="en-US" sz="2400" dirty="0">
              <a:solidFill>
                <a:schemeClr val="accent2"/>
              </a:solidFill>
            </a:endParaRPr>
          </a:p>
          <a:p>
            <a:pPr eaLnBrk="1" hangingPunct="1"/>
            <a:r>
              <a:rPr lang="en-US" altLang="en-US" dirty="0">
                <a:solidFill>
                  <a:schemeClr val="accent2"/>
                </a:solidFill>
              </a:rPr>
              <a:t>Expanded Focused: </a:t>
            </a:r>
            <a:r>
              <a:rPr lang="en-US" altLang="en-US" dirty="0"/>
              <a:t>Problem Pertinent [1] </a:t>
            </a:r>
            <a:r>
              <a:rPr lang="en-US" altLang="en-US" b="1" dirty="0">
                <a:solidFill>
                  <a:srgbClr val="FFC000"/>
                </a:solidFill>
              </a:rPr>
              <a:t> </a:t>
            </a:r>
            <a:r>
              <a:rPr lang="en-US" altLang="en-US" b="1" dirty="0">
                <a:solidFill>
                  <a:schemeClr val="accent2"/>
                </a:solidFill>
              </a:rPr>
              <a:t>99213</a:t>
            </a:r>
          </a:p>
          <a:p>
            <a:pPr eaLnBrk="1" hangingPunct="1"/>
            <a:endParaRPr lang="en-US" altLang="en-US" sz="2400" dirty="0">
              <a:solidFill>
                <a:schemeClr val="accent2"/>
              </a:solidFill>
            </a:endParaRPr>
          </a:p>
          <a:p>
            <a:pPr eaLnBrk="1" hangingPunct="1"/>
            <a:r>
              <a:rPr lang="en-US" altLang="en-US" dirty="0">
                <a:solidFill>
                  <a:schemeClr val="accent2"/>
                </a:solidFill>
              </a:rPr>
              <a:t>Detailed:  </a:t>
            </a:r>
            <a:r>
              <a:rPr lang="en-US" altLang="en-US" dirty="0"/>
              <a:t>Extended  [2-9]   </a:t>
            </a:r>
            <a:r>
              <a:rPr lang="en-US" altLang="en-US" b="1" dirty="0">
                <a:solidFill>
                  <a:schemeClr val="accent2"/>
                </a:solidFill>
              </a:rPr>
              <a:t>99214</a:t>
            </a:r>
          </a:p>
          <a:p>
            <a:pPr eaLnBrk="1" hangingPunct="1"/>
            <a:endParaRPr lang="en-US" altLang="en-US" sz="2400" dirty="0">
              <a:solidFill>
                <a:schemeClr val="accent2"/>
              </a:solidFill>
            </a:endParaRPr>
          </a:p>
          <a:p>
            <a:pPr eaLnBrk="1" hangingPunct="1"/>
            <a:r>
              <a:rPr lang="en-US" altLang="en-US" dirty="0">
                <a:solidFill>
                  <a:schemeClr val="accent2"/>
                </a:solidFill>
              </a:rPr>
              <a:t>Comprehensive:  </a:t>
            </a:r>
            <a:r>
              <a:rPr lang="en-US" altLang="en-US" dirty="0"/>
              <a:t>Complete  [10+]   </a:t>
            </a:r>
            <a:r>
              <a:rPr lang="en-US" altLang="en-US" b="1" dirty="0">
                <a:solidFill>
                  <a:schemeClr val="accent2"/>
                </a:solidFill>
              </a:rPr>
              <a:t>99215</a:t>
            </a:r>
          </a:p>
          <a:p>
            <a:pPr lvl="1"/>
            <a:r>
              <a:rPr lang="en-US" altLang="en-US" i="1" dirty="0"/>
              <a:t>or pertinent positive and pertinent negative responses with notation that “all other systems reviewed and negative*</a:t>
            </a:r>
          </a:p>
          <a:p>
            <a:pPr lvl="2"/>
            <a:r>
              <a:rPr lang="en-US" altLang="en-US" dirty="0">
                <a:solidFill>
                  <a:schemeClr val="accent2"/>
                </a:solidFill>
              </a:rPr>
              <a:t>The “all other systems” MUST have each system identified in the medical record documentation!</a:t>
            </a:r>
          </a:p>
          <a:p>
            <a:pPr eaLnBrk="1" hangingPunct="1">
              <a:buFontTx/>
              <a:buNone/>
            </a:pPr>
            <a:endParaRPr lang="en-US" altLang="en-US" i="1" dirty="0"/>
          </a:p>
        </p:txBody>
      </p:sp>
      <p:sp>
        <p:nvSpPr>
          <p:cNvPr id="2" name="Slide Number Placeholder 1"/>
          <p:cNvSpPr>
            <a:spLocks noGrp="1"/>
          </p:cNvSpPr>
          <p:nvPr>
            <p:ph type="sldNum" sz="quarter" idx="12"/>
          </p:nvPr>
        </p:nvSpPr>
        <p:spPr/>
        <p:txBody>
          <a:bodyPr/>
          <a:lstStyle/>
          <a:p>
            <a:pPr>
              <a:defRPr/>
            </a:pPr>
            <a:fld id="{0B4461CB-4CA9-2A43-A3FA-624E1DA485A6}" type="slidenum">
              <a:rPr lang="en-US" smtClean="0"/>
              <a:pPr>
                <a:defRPr/>
              </a:pPr>
              <a:t>24</a:t>
            </a:fld>
            <a:endParaRPr lang="en-US"/>
          </a:p>
        </p:txBody>
      </p:sp>
    </p:spTree>
    <p:extLst>
      <p:ext uri="{BB962C8B-B14F-4D97-AF65-F5344CB8AC3E}">
        <p14:creationId xmlns:p14="http://schemas.microsoft.com/office/powerpoint/2010/main" val="86534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4800" y="304800"/>
            <a:ext cx="8382000" cy="1143000"/>
          </a:xfrm>
        </p:spPr>
        <p:txBody>
          <a:bodyPr>
            <a:normAutofit/>
          </a:bodyPr>
          <a:lstStyle/>
          <a:p>
            <a:pPr eaLnBrk="1" hangingPunct="1"/>
            <a:r>
              <a:rPr lang="en-US" altLang="en-US" sz="3200" dirty="0"/>
              <a:t>PAST, FAMILY, &amp; SOCIAL HISTORY (PFSH)</a:t>
            </a:r>
          </a:p>
        </p:txBody>
      </p:sp>
      <p:sp>
        <p:nvSpPr>
          <p:cNvPr id="27651" name="Rectangle 3"/>
          <p:cNvSpPr>
            <a:spLocks noGrp="1" noChangeArrowheads="1"/>
          </p:cNvSpPr>
          <p:nvPr>
            <p:ph type="body" idx="1"/>
          </p:nvPr>
        </p:nvSpPr>
        <p:spPr>
          <a:xfrm>
            <a:off x="685800" y="1447800"/>
            <a:ext cx="8153400" cy="4989945"/>
          </a:xfrm>
        </p:spPr>
        <p:txBody>
          <a:bodyPr/>
          <a:lstStyle/>
          <a:p>
            <a:pPr eaLnBrk="1" hangingPunct="1"/>
            <a:r>
              <a:rPr lang="en-US" altLang="en-US" sz="2400" b="1" dirty="0">
                <a:solidFill>
                  <a:schemeClr val="accent2"/>
                </a:solidFill>
              </a:rPr>
              <a:t>PAST HISTORY</a:t>
            </a:r>
          </a:p>
          <a:p>
            <a:pPr lvl="1" eaLnBrk="1" hangingPunct="1"/>
            <a:r>
              <a:rPr lang="en-US" altLang="en-US" sz="2000" dirty="0"/>
              <a:t>Prior major illness and injuries, operations, hospitalization. Current medications.  Allergies (food or drugs).</a:t>
            </a:r>
          </a:p>
          <a:p>
            <a:pPr eaLnBrk="1" hangingPunct="1"/>
            <a:r>
              <a:rPr lang="en-US" altLang="en-US" sz="2400" b="1" dirty="0">
                <a:solidFill>
                  <a:schemeClr val="accent2"/>
                </a:solidFill>
              </a:rPr>
              <a:t>FAMILY HISTORY</a:t>
            </a:r>
          </a:p>
          <a:p>
            <a:pPr lvl="1" eaLnBrk="1" hangingPunct="1"/>
            <a:r>
              <a:rPr lang="en-US" altLang="en-US" sz="2000" dirty="0"/>
              <a:t>Health status or cause of death of parents, siblings, and children.  Specific diseases related to problems identified in the chief complaint or history of present illness.  Diseases of family members which may be hereditary or place the patient at risk</a:t>
            </a:r>
            <a:r>
              <a:rPr lang="en-US" altLang="en-US" sz="2400" dirty="0"/>
              <a:t>.</a:t>
            </a:r>
          </a:p>
          <a:p>
            <a:pPr eaLnBrk="1" hangingPunct="1"/>
            <a:r>
              <a:rPr lang="en-US" altLang="en-US" sz="2400" b="1" dirty="0">
                <a:solidFill>
                  <a:schemeClr val="accent2"/>
                </a:solidFill>
              </a:rPr>
              <a:t>SOCIAL HISTORY</a:t>
            </a:r>
          </a:p>
          <a:p>
            <a:pPr lvl="1" eaLnBrk="1" hangingPunct="1"/>
            <a:r>
              <a:rPr lang="en-US" altLang="en-US" sz="2000" dirty="0"/>
              <a:t>Marital status and/or living arrangements.  Current employment.  Occupational history, military history.  Use of drugs, alcohol, tobacco.  Level of education.  Other relevant social factors.</a:t>
            </a:r>
          </a:p>
          <a:p>
            <a:pPr eaLnBrk="1" hangingPunct="1"/>
            <a:endParaRPr lang="en-US" altLang="en-US" sz="2400" dirty="0"/>
          </a:p>
          <a:p>
            <a:pPr lvl="1" eaLnBrk="1" hangingPunct="1">
              <a:buFontTx/>
              <a:buNone/>
            </a:pPr>
            <a:endParaRPr lang="en-US" altLang="en-US" sz="2400"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25</a:t>
            </a:fld>
            <a:endParaRPr lang="en-US"/>
          </a:p>
        </p:txBody>
      </p:sp>
    </p:spTree>
    <p:extLst>
      <p:ext uri="{BB962C8B-B14F-4D97-AF65-F5344CB8AC3E}">
        <p14:creationId xmlns:p14="http://schemas.microsoft.com/office/powerpoint/2010/main" val="1834940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a:t>Extent of PFSH</a:t>
            </a:r>
          </a:p>
        </p:txBody>
      </p:sp>
      <p:sp>
        <p:nvSpPr>
          <p:cNvPr id="16387" name="Rectangle 3"/>
          <p:cNvSpPr>
            <a:spLocks noGrp="1" noChangeArrowheads="1"/>
          </p:cNvSpPr>
          <p:nvPr>
            <p:ph idx="1"/>
          </p:nvPr>
        </p:nvSpPr>
        <p:spPr/>
        <p:txBody>
          <a:bodyPr/>
          <a:lstStyle/>
          <a:p>
            <a:pPr eaLnBrk="1" hangingPunct="1">
              <a:defRPr/>
            </a:pPr>
            <a:r>
              <a:rPr lang="en-US" altLang="en-US" sz="2000" dirty="0">
                <a:solidFill>
                  <a:schemeClr val="accent2"/>
                </a:solidFill>
              </a:rPr>
              <a:t>Problem Focused:  </a:t>
            </a:r>
          </a:p>
          <a:p>
            <a:pPr lvl="1">
              <a:defRPr/>
            </a:pPr>
            <a:r>
              <a:rPr lang="en-US" altLang="en-US" sz="1600" dirty="0">
                <a:solidFill>
                  <a:schemeClr val="accent2"/>
                </a:solidFill>
              </a:rPr>
              <a:t>99201/99212/99231</a:t>
            </a:r>
          </a:p>
          <a:p>
            <a:pPr lvl="1">
              <a:defRPr/>
            </a:pPr>
            <a:r>
              <a:rPr lang="en-US" altLang="en-US" sz="1600" dirty="0"/>
              <a:t>New </a:t>
            </a:r>
            <a:r>
              <a:rPr lang="en-US" altLang="en-US" sz="1600" dirty="0" err="1"/>
              <a:t>pt</a:t>
            </a:r>
            <a:r>
              <a:rPr lang="en-US" altLang="en-US" sz="1600" dirty="0"/>
              <a:t>/Initial care = 0</a:t>
            </a:r>
          </a:p>
          <a:p>
            <a:pPr lvl="1">
              <a:defRPr/>
            </a:pPr>
            <a:r>
              <a:rPr lang="en-US" altLang="en-US" sz="1600" dirty="0"/>
              <a:t>Est </a:t>
            </a:r>
            <a:r>
              <a:rPr lang="en-US" altLang="en-US" sz="1600" dirty="0" err="1"/>
              <a:t>pt</a:t>
            </a:r>
            <a:r>
              <a:rPr lang="en-US" altLang="en-US" sz="1600" dirty="0"/>
              <a:t>/Subs care = 0</a:t>
            </a:r>
          </a:p>
          <a:p>
            <a:pPr marL="457200" lvl="1" indent="0">
              <a:buNone/>
              <a:defRPr/>
            </a:pPr>
            <a:endParaRPr lang="en-US" altLang="en-US" sz="1600" dirty="0"/>
          </a:p>
          <a:p>
            <a:pPr eaLnBrk="1" hangingPunct="1">
              <a:defRPr/>
            </a:pPr>
            <a:endParaRPr lang="en-US" altLang="en-US" sz="800" dirty="0">
              <a:solidFill>
                <a:schemeClr val="accent2"/>
              </a:solidFill>
            </a:endParaRPr>
          </a:p>
          <a:p>
            <a:pPr eaLnBrk="1" hangingPunct="1">
              <a:defRPr/>
            </a:pPr>
            <a:r>
              <a:rPr lang="en-US" altLang="en-US" sz="2000" dirty="0">
                <a:solidFill>
                  <a:schemeClr val="accent2"/>
                </a:solidFill>
              </a:rPr>
              <a:t>Expanded Problem Focused:</a:t>
            </a:r>
          </a:p>
          <a:p>
            <a:pPr lvl="1">
              <a:defRPr/>
            </a:pPr>
            <a:r>
              <a:rPr lang="en-US" altLang="en-US" sz="1600" dirty="0">
                <a:solidFill>
                  <a:schemeClr val="accent2"/>
                </a:solidFill>
              </a:rPr>
              <a:t>99202/99213/99232</a:t>
            </a:r>
          </a:p>
          <a:p>
            <a:pPr lvl="1">
              <a:defRPr/>
            </a:pPr>
            <a:r>
              <a:rPr lang="en-US" altLang="en-US" sz="1600" dirty="0"/>
              <a:t>New </a:t>
            </a:r>
            <a:r>
              <a:rPr lang="en-US" altLang="en-US" sz="1600" dirty="0" err="1"/>
              <a:t>pt</a:t>
            </a:r>
            <a:r>
              <a:rPr lang="en-US" altLang="en-US" sz="1600" dirty="0"/>
              <a:t>/Initial care = 0</a:t>
            </a:r>
          </a:p>
          <a:p>
            <a:pPr lvl="1">
              <a:defRPr/>
            </a:pPr>
            <a:r>
              <a:rPr lang="en-US" altLang="en-US" sz="1600" dirty="0"/>
              <a:t>Est </a:t>
            </a:r>
            <a:r>
              <a:rPr lang="en-US" altLang="en-US" sz="1600" dirty="0" err="1"/>
              <a:t>pt</a:t>
            </a:r>
            <a:r>
              <a:rPr lang="en-US" altLang="en-US" sz="1600" dirty="0"/>
              <a:t>/Subs care = 0</a:t>
            </a:r>
          </a:p>
          <a:p>
            <a:pPr eaLnBrk="1" hangingPunct="1">
              <a:defRPr/>
            </a:pPr>
            <a:endParaRPr lang="en-US" altLang="en-US" sz="800" dirty="0">
              <a:solidFill>
                <a:schemeClr val="accent2"/>
              </a:solidFill>
            </a:endParaRPr>
          </a:p>
        </p:txBody>
      </p:sp>
      <p:sp>
        <p:nvSpPr>
          <p:cNvPr id="2" name="Slide Number Placeholder 1"/>
          <p:cNvSpPr>
            <a:spLocks noGrp="1"/>
          </p:cNvSpPr>
          <p:nvPr>
            <p:ph type="sldNum" sz="quarter" idx="12"/>
          </p:nvPr>
        </p:nvSpPr>
        <p:spPr/>
        <p:txBody>
          <a:bodyPr/>
          <a:lstStyle/>
          <a:p>
            <a:pPr>
              <a:defRPr/>
            </a:pPr>
            <a:fld id="{0B4461CB-4CA9-2A43-A3FA-624E1DA485A6}" type="slidenum">
              <a:rPr lang="en-US" smtClean="0"/>
              <a:pPr>
                <a:defRPr/>
              </a:pPr>
              <a:t>26</a:t>
            </a:fld>
            <a:endParaRPr lang="en-US"/>
          </a:p>
        </p:txBody>
      </p:sp>
      <p:sp>
        <p:nvSpPr>
          <p:cNvPr id="3" name="Content Placeholder 2"/>
          <p:cNvSpPr>
            <a:spLocks noGrp="1"/>
          </p:cNvSpPr>
          <p:nvPr>
            <p:ph idx="13"/>
          </p:nvPr>
        </p:nvSpPr>
        <p:spPr/>
        <p:txBody>
          <a:bodyPr/>
          <a:lstStyle/>
          <a:p>
            <a:pPr>
              <a:defRPr/>
            </a:pPr>
            <a:r>
              <a:rPr lang="en-US" altLang="en-US" sz="2000" dirty="0">
                <a:solidFill>
                  <a:schemeClr val="accent2"/>
                </a:solidFill>
              </a:rPr>
              <a:t>Detailed: </a:t>
            </a:r>
          </a:p>
          <a:p>
            <a:pPr lvl="1">
              <a:defRPr/>
            </a:pPr>
            <a:r>
              <a:rPr lang="en-US" altLang="en-US" sz="1600" dirty="0">
                <a:solidFill>
                  <a:schemeClr val="accent2"/>
                </a:solidFill>
              </a:rPr>
              <a:t>99203/99214/99221/99233</a:t>
            </a:r>
          </a:p>
          <a:p>
            <a:pPr lvl="1">
              <a:defRPr/>
            </a:pPr>
            <a:r>
              <a:rPr lang="en-US" altLang="en-US" sz="1600" dirty="0"/>
              <a:t>New </a:t>
            </a:r>
            <a:r>
              <a:rPr lang="en-US" altLang="en-US" sz="1600" dirty="0" err="1"/>
              <a:t>pt</a:t>
            </a:r>
            <a:r>
              <a:rPr lang="en-US" altLang="en-US" sz="1600" dirty="0"/>
              <a:t>/Initial care = 2</a:t>
            </a:r>
          </a:p>
          <a:p>
            <a:pPr lvl="1">
              <a:defRPr/>
            </a:pPr>
            <a:r>
              <a:rPr lang="en-US" altLang="en-US" sz="1600" dirty="0"/>
              <a:t>Est. </a:t>
            </a:r>
            <a:r>
              <a:rPr lang="en-US" altLang="en-US" sz="1600" dirty="0" err="1"/>
              <a:t>pt</a:t>
            </a:r>
            <a:r>
              <a:rPr lang="en-US" altLang="en-US" sz="1600" dirty="0"/>
              <a:t>/subs care =1</a:t>
            </a:r>
          </a:p>
          <a:p>
            <a:pPr marL="457200" lvl="1" indent="0">
              <a:buNone/>
              <a:defRPr/>
            </a:pPr>
            <a:endParaRPr lang="en-US" altLang="en-US" sz="1600" dirty="0"/>
          </a:p>
          <a:p>
            <a:pPr>
              <a:defRPr/>
            </a:pPr>
            <a:endParaRPr lang="en-US" altLang="en-US" sz="800" dirty="0">
              <a:solidFill>
                <a:schemeClr val="accent2"/>
              </a:solidFill>
            </a:endParaRPr>
          </a:p>
          <a:p>
            <a:pPr>
              <a:defRPr/>
            </a:pPr>
            <a:r>
              <a:rPr lang="en-US" altLang="en-US" sz="2000" dirty="0">
                <a:solidFill>
                  <a:schemeClr val="accent2"/>
                </a:solidFill>
              </a:rPr>
              <a:t>Complete: </a:t>
            </a:r>
          </a:p>
          <a:p>
            <a:pPr lvl="1">
              <a:defRPr/>
            </a:pPr>
            <a:r>
              <a:rPr lang="en-US" altLang="en-US" sz="1600" dirty="0">
                <a:solidFill>
                  <a:schemeClr val="accent2"/>
                </a:solidFill>
              </a:rPr>
              <a:t>99204, 99205, 99215/99222/99223</a:t>
            </a:r>
          </a:p>
          <a:p>
            <a:pPr lvl="1">
              <a:defRPr/>
            </a:pPr>
            <a:r>
              <a:rPr lang="en-US" altLang="en-US" sz="1600" dirty="0"/>
              <a:t>New </a:t>
            </a:r>
            <a:r>
              <a:rPr lang="en-US" altLang="en-US" sz="1600" dirty="0" err="1"/>
              <a:t>pt</a:t>
            </a:r>
            <a:r>
              <a:rPr lang="en-US" altLang="en-US" sz="1600" dirty="0"/>
              <a:t>/Initial care = 3</a:t>
            </a:r>
          </a:p>
          <a:p>
            <a:pPr lvl="1">
              <a:defRPr/>
            </a:pPr>
            <a:r>
              <a:rPr lang="en-US" altLang="en-US" sz="1600" dirty="0"/>
              <a:t>Est. </a:t>
            </a:r>
            <a:r>
              <a:rPr lang="en-US" altLang="en-US" sz="1600" dirty="0" err="1"/>
              <a:t>pt</a:t>
            </a:r>
            <a:r>
              <a:rPr lang="en-US" altLang="en-US" sz="1600" dirty="0"/>
              <a:t>/Subs care = At least 2</a:t>
            </a:r>
          </a:p>
          <a:p>
            <a:endParaRPr lang="en-US" dirty="0"/>
          </a:p>
        </p:txBody>
      </p:sp>
    </p:spTree>
    <p:extLst>
      <p:ext uri="{BB962C8B-B14F-4D97-AF65-F5344CB8AC3E}">
        <p14:creationId xmlns:p14="http://schemas.microsoft.com/office/powerpoint/2010/main" val="1190683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152400"/>
            <a:ext cx="7772400" cy="1143000"/>
          </a:xfrm>
        </p:spPr>
        <p:txBody>
          <a:bodyPr/>
          <a:lstStyle/>
          <a:p>
            <a:pPr eaLnBrk="1" hangingPunct="1"/>
            <a:r>
              <a:rPr lang="en-US" altLang="en-US"/>
              <a:t>Overall Level of History</a:t>
            </a:r>
          </a:p>
        </p:txBody>
      </p:sp>
      <p:sp>
        <p:nvSpPr>
          <p:cNvPr id="23555" name="Rectangle 3"/>
          <p:cNvSpPr>
            <a:spLocks noGrp="1" noChangeArrowheads="1"/>
          </p:cNvSpPr>
          <p:nvPr>
            <p:ph type="body" sz="half" idx="1"/>
          </p:nvPr>
        </p:nvSpPr>
        <p:spPr>
          <a:xfrm>
            <a:off x="152400" y="1204110"/>
            <a:ext cx="4419600" cy="4891889"/>
          </a:xfrm>
        </p:spPr>
        <p:txBody>
          <a:bodyPr/>
          <a:lstStyle/>
          <a:p>
            <a:pPr eaLnBrk="1" hangingPunct="1"/>
            <a:r>
              <a:rPr lang="en-US" altLang="en-US" b="1" dirty="0">
                <a:solidFill>
                  <a:schemeClr val="accent2"/>
                </a:solidFill>
              </a:rPr>
              <a:t>Problem Focused</a:t>
            </a:r>
          </a:p>
          <a:p>
            <a:pPr lvl="1"/>
            <a:r>
              <a:rPr lang="en-US" altLang="en-US" dirty="0">
                <a:solidFill>
                  <a:schemeClr val="accent2"/>
                </a:solidFill>
              </a:rPr>
              <a:t>99201/99212/99231</a:t>
            </a:r>
          </a:p>
          <a:p>
            <a:pPr eaLnBrk="1" hangingPunct="1"/>
            <a:endParaRPr lang="en-US" altLang="en-US" b="1" dirty="0">
              <a:solidFill>
                <a:schemeClr val="accent2"/>
              </a:solidFill>
            </a:endParaRPr>
          </a:p>
          <a:p>
            <a:pPr eaLnBrk="1" hangingPunct="1"/>
            <a:r>
              <a:rPr lang="en-US" altLang="en-US" b="1" dirty="0">
                <a:solidFill>
                  <a:schemeClr val="accent2"/>
                </a:solidFill>
              </a:rPr>
              <a:t>Expanded PF</a:t>
            </a:r>
          </a:p>
          <a:p>
            <a:pPr lvl="1"/>
            <a:r>
              <a:rPr lang="en-US" altLang="en-US" dirty="0">
                <a:solidFill>
                  <a:schemeClr val="accent2"/>
                </a:solidFill>
              </a:rPr>
              <a:t>99202/99213/99232</a:t>
            </a:r>
          </a:p>
          <a:p>
            <a:pPr eaLnBrk="1" hangingPunct="1"/>
            <a:endParaRPr lang="en-US" altLang="en-US" b="1" dirty="0">
              <a:solidFill>
                <a:schemeClr val="accent2"/>
              </a:solidFill>
            </a:endParaRPr>
          </a:p>
          <a:p>
            <a:pPr eaLnBrk="1" hangingPunct="1"/>
            <a:r>
              <a:rPr lang="en-US" altLang="en-US" b="1" dirty="0">
                <a:solidFill>
                  <a:schemeClr val="accent2"/>
                </a:solidFill>
              </a:rPr>
              <a:t>Detailed</a:t>
            </a:r>
          </a:p>
          <a:p>
            <a:pPr lvl="1"/>
            <a:r>
              <a:rPr lang="en-US" altLang="en-US" dirty="0">
                <a:solidFill>
                  <a:schemeClr val="accent2"/>
                </a:solidFill>
              </a:rPr>
              <a:t>99203/99214/99221/99233</a:t>
            </a:r>
          </a:p>
          <a:p>
            <a:pPr eaLnBrk="1" hangingPunct="1"/>
            <a:endParaRPr lang="en-US" altLang="en-US" b="1" dirty="0">
              <a:solidFill>
                <a:schemeClr val="accent2"/>
              </a:solidFill>
            </a:endParaRPr>
          </a:p>
        </p:txBody>
      </p:sp>
      <p:sp>
        <p:nvSpPr>
          <p:cNvPr id="23556" name="Rectangle 4"/>
          <p:cNvSpPr>
            <a:spLocks noGrp="1" noChangeArrowheads="1"/>
          </p:cNvSpPr>
          <p:nvPr>
            <p:ph type="body" sz="half" idx="2"/>
          </p:nvPr>
        </p:nvSpPr>
        <p:spPr>
          <a:xfrm>
            <a:off x="4807390" y="1676400"/>
            <a:ext cx="3974470" cy="4891888"/>
          </a:xfrm>
        </p:spPr>
        <p:txBody>
          <a:bodyPr/>
          <a:lstStyle/>
          <a:p>
            <a:pPr eaLnBrk="1" hangingPunct="1">
              <a:lnSpc>
                <a:spcPct val="90000"/>
              </a:lnSpc>
              <a:buFontTx/>
              <a:buNone/>
            </a:pPr>
            <a:r>
              <a:rPr lang="en-US" altLang="en-US" sz="2400" dirty="0"/>
              <a:t>Brief HPI;  No ROS/PFSH</a:t>
            </a:r>
          </a:p>
          <a:p>
            <a:pPr eaLnBrk="1" hangingPunct="1">
              <a:lnSpc>
                <a:spcPct val="90000"/>
              </a:lnSpc>
              <a:buFontTx/>
              <a:buNone/>
            </a:pPr>
            <a:endParaRPr lang="en-US" altLang="en-US" sz="2400" dirty="0"/>
          </a:p>
          <a:p>
            <a:pPr eaLnBrk="1" hangingPunct="1">
              <a:lnSpc>
                <a:spcPct val="90000"/>
              </a:lnSpc>
              <a:buFontTx/>
              <a:buNone/>
            </a:pPr>
            <a:endParaRPr lang="en-US" altLang="en-US" sz="2400" dirty="0"/>
          </a:p>
          <a:p>
            <a:pPr eaLnBrk="1" hangingPunct="1">
              <a:lnSpc>
                <a:spcPct val="90000"/>
              </a:lnSpc>
              <a:buFontTx/>
              <a:buNone/>
            </a:pPr>
            <a:r>
              <a:rPr lang="en-US" altLang="en-US" sz="2400" dirty="0"/>
              <a:t>Brief HPI;  1 pertinent ROS; No PFSH</a:t>
            </a:r>
          </a:p>
          <a:p>
            <a:pPr eaLnBrk="1" hangingPunct="1">
              <a:lnSpc>
                <a:spcPct val="90000"/>
              </a:lnSpc>
              <a:buFontTx/>
              <a:buNone/>
            </a:pPr>
            <a:endParaRPr lang="en-US" altLang="en-US" sz="2400" dirty="0"/>
          </a:p>
          <a:p>
            <a:pPr eaLnBrk="1" hangingPunct="1">
              <a:lnSpc>
                <a:spcPct val="90000"/>
              </a:lnSpc>
              <a:buFontTx/>
              <a:buNone/>
            </a:pPr>
            <a:endParaRPr lang="en-US" altLang="en-US" sz="2400" dirty="0"/>
          </a:p>
          <a:p>
            <a:pPr eaLnBrk="1" hangingPunct="1">
              <a:lnSpc>
                <a:spcPct val="90000"/>
              </a:lnSpc>
              <a:buFontTx/>
              <a:buNone/>
            </a:pPr>
            <a:endParaRPr lang="en-US" altLang="en-US" sz="800" dirty="0"/>
          </a:p>
          <a:p>
            <a:pPr eaLnBrk="1" hangingPunct="1">
              <a:lnSpc>
                <a:spcPct val="90000"/>
              </a:lnSpc>
              <a:buFontTx/>
              <a:buNone/>
            </a:pPr>
            <a:r>
              <a:rPr lang="en-US" altLang="en-US" sz="2400" dirty="0"/>
              <a:t>Extended HPI;  Extended</a:t>
            </a:r>
          </a:p>
          <a:p>
            <a:pPr eaLnBrk="1" hangingPunct="1">
              <a:lnSpc>
                <a:spcPct val="90000"/>
              </a:lnSpc>
              <a:buFontTx/>
              <a:buNone/>
            </a:pPr>
            <a:r>
              <a:rPr lang="en-US" altLang="en-US" sz="2400" dirty="0"/>
              <a:t>ROS (2-9 systems);</a:t>
            </a:r>
          </a:p>
          <a:p>
            <a:pPr eaLnBrk="1" hangingPunct="1">
              <a:lnSpc>
                <a:spcPct val="90000"/>
              </a:lnSpc>
              <a:buFontTx/>
              <a:buNone/>
            </a:pPr>
            <a:r>
              <a:rPr lang="en-US" altLang="en-US" sz="2400" dirty="0"/>
              <a:t>PFSH Est Pt. = 1; </a:t>
            </a:r>
          </a:p>
          <a:p>
            <a:pPr eaLnBrk="1" hangingPunct="1">
              <a:lnSpc>
                <a:spcPct val="90000"/>
              </a:lnSpc>
              <a:buFontTx/>
              <a:buNone/>
            </a:pPr>
            <a:r>
              <a:rPr lang="en-US" altLang="en-US" sz="2400" dirty="0"/>
              <a:t>PFSH New Pt./Consult = 1-2</a:t>
            </a:r>
          </a:p>
        </p:txBody>
      </p:sp>
      <p:sp>
        <p:nvSpPr>
          <p:cNvPr id="2" name="Slide Number Placeholder 1"/>
          <p:cNvSpPr>
            <a:spLocks noGrp="1"/>
          </p:cNvSpPr>
          <p:nvPr>
            <p:ph type="sldNum" sz="quarter" idx="11"/>
          </p:nvPr>
        </p:nvSpPr>
        <p:spPr/>
        <p:txBody>
          <a:bodyPr/>
          <a:lstStyle/>
          <a:p>
            <a:pPr>
              <a:defRPr/>
            </a:pPr>
            <a:fld id="{2AAE9BF7-CE42-415F-8E70-0287A582D9E8}" type="slidenum">
              <a:rPr lang="en-US" smtClean="0"/>
              <a:pPr>
                <a:defRPr/>
              </a:pPr>
              <a:t>27</a:t>
            </a:fld>
            <a:endParaRPr lang="en-US"/>
          </a:p>
        </p:txBody>
      </p:sp>
    </p:spTree>
    <p:extLst>
      <p:ext uri="{BB962C8B-B14F-4D97-AF65-F5344CB8AC3E}">
        <p14:creationId xmlns:p14="http://schemas.microsoft.com/office/powerpoint/2010/main" val="2096528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a:t>Overall Level of History (cont.)</a:t>
            </a:r>
          </a:p>
        </p:txBody>
      </p:sp>
      <p:sp>
        <p:nvSpPr>
          <p:cNvPr id="24579" name="Rectangle 3"/>
          <p:cNvSpPr>
            <a:spLocks noGrp="1" noChangeArrowheads="1"/>
          </p:cNvSpPr>
          <p:nvPr>
            <p:ph type="body" sz="half" idx="1"/>
          </p:nvPr>
        </p:nvSpPr>
        <p:spPr>
          <a:xfrm>
            <a:off x="424874" y="1981200"/>
            <a:ext cx="3362036" cy="4114800"/>
          </a:xfrm>
        </p:spPr>
        <p:txBody>
          <a:bodyPr/>
          <a:lstStyle/>
          <a:p>
            <a:pPr eaLnBrk="1" hangingPunct="1"/>
            <a:r>
              <a:rPr lang="en-US" altLang="en-US" b="1" dirty="0">
                <a:solidFill>
                  <a:schemeClr val="accent2"/>
                </a:solidFill>
              </a:rPr>
              <a:t>Comprehensive</a:t>
            </a:r>
          </a:p>
        </p:txBody>
      </p:sp>
      <p:sp>
        <p:nvSpPr>
          <p:cNvPr id="24580" name="Rectangle 4"/>
          <p:cNvSpPr>
            <a:spLocks noGrp="1" noChangeArrowheads="1"/>
          </p:cNvSpPr>
          <p:nvPr>
            <p:ph type="body" sz="half" idx="2"/>
          </p:nvPr>
        </p:nvSpPr>
        <p:spPr>
          <a:xfrm>
            <a:off x="4008582" y="1981200"/>
            <a:ext cx="4553527" cy="4114800"/>
          </a:xfrm>
        </p:spPr>
        <p:txBody>
          <a:bodyPr/>
          <a:lstStyle/>
          <a:p>
            <a:pPr eaLnBrk="1" hangingPunct="1">
              <a:buFontTx/>
              <a:buNone/>
            </a:pPr>
            <a:r>
              <a:rPr lang="en-US" altLang="en-US" dirty="0"/>
              <a:t>Extended HPI; Complete ROS</a:t>
            </a:r>
          </a:p>
          <a:p>
            <a:pPr eaLnBrk="1" hangingPunct="1">
              <a:buFontTx/>
              <a:buNone/>
            </a:pPr>
            <a:r>
              <a:rPr lang="en-US" altLang="en-US" dirty="0"/>
              <a:t>PFSH Est Pt. = 2, </a:t>
            </a:r>
          </a:p>
          <a:p>
            <a:pPr eaLnBrk="1" hangingPunct="1">
              <a:buFontTx/>
              <a:buNone/>
            </a:pPr>
            <a:r>
              <a:rPr lang="en-US" altLang="en-US" dirty="0"/>
              <a:t>PFSH New Pt./Consults = 3 </a:t>
            </a:r>
          </a:p>
        </p:txBody>
      </p:sp>
      <p:sp>
        <p:nvSpPr>
          <p:cNvPr id="2" name="Slide Number Placeholder 1"/>
          <p:cNvSpPr>
            <a:spLocks noGrp="1"/>
          </p:cNvSpPr>
          <p:nvPr>
            <p:ph type="sldNum" sz="quarter" idx="11"/>
          </p:nvPr>
        </p:nvSpPr>
        <p:spPr/>
        <p:txBody>
          <a:bodyPr/>
          <a:lstStyle/>
          <a:p>
            <a:pPr>
              <a:defRPr/>
            </a:pPr>
            <a:fld id="{2AAE9BF7-CE42-415F-8E70-0287A582D9E8}" type="slidenum">
              <a:rPr lang="en-US" smtClean="0"/>
              <a:pPr>
                <a:defRPr/>
              </a:pPr>
              <a:t>28</a:t>
            </a:fld>
            <a:endParaRPr lang="en-US"/>
          </a:p>
        </p:txBody>
      </p:sp>
    </p:spTree>
    <p:extLst>
      <p:ext uri="{BB962C8B-B14F-4D97-AF65-F5344CB8AC3E}">
        <p14:creationId xmlns:p14="http://schemas.microsoft.com/office/powerpoint/2010/main" val="1240641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1066800"/>
          </a:xfrm>
        </p:spPr>
        <p:txBody>
          <a:bodyPr/>
          <a:lstStyle/>
          <a:p>
            <a:pPr eaLnBrk="1" hangingPunct="1"/>
            <a:r>
              <a:rPr lang="en-US" altLang="en-US" sz="4000" dirty="0"/>
              <a:t>History TIPS</a:t>
            </a:r>
          </a:p>
        </p:txBody>
      </p:sp>
      <p:sp>
        <p:nvSpPr>
          <p:cNvPr id="28675" name="Rectangle 3"/>
          <p:cNvSpPr>
            <a:spLocks noGrp="1" noChangeArrowheads="1"/>
          </p:cNvSpPr>
          <p:nvPr>
            <p:ph type="body" idx="1"/>
          </p:nvPr>
        </p:nvSpPr>
        <p:spPr>
          <a:xfrm>
            <a:off x="304800" y="1295400"/>
            <a:ext cx="8534400" cy="5181600"/>
          </a:xfrm>
        </p:spPr>
        <p:txBody>
          <a:bodyPr/>
          <a:lstStyle/>
          <a:p>
            <a:pPr eaLnBrk="1" hangingPunct="1">
              <a:lnSpc>
                <a:spcPct val="80000"/>
              </a:lnSpc>
            </a:pPr>
            <a:r>
              <a:rPr lang="en-US" altLang="en-US" sz="2800" dirty="0"/>
              <a:t>CC, ROS, and PFSH may be listed as separate elements of history </a:t>
            </a:r>
            <a:r>
              <a:rPr lang="en-US" altLang="en-US" sz="2800" i="1" dirty="0"/>
              <a:t>or</a:t>
            </a:r>
            <a:r>
              <a:rPr lang="en-US" altLang="en-US" sz="2800" dirty="0"/>
              <a:t> included in the HPI</a:t>
            </a:r>
          </a:p>
          <a:p>
            <a:pPr eaLnBrk="1" hangingPunct="1">
              <a:lnSpc>
                <a:spcPct val="80000"/>
              </a:lnSpc>
              <a:buFontTx/>
              <a:buNone/>
            </a:pPr>
            <a:endParaRPr lang="en-US" altLang="en-US" sz="2800" dirty="0"/>
          </a:p>
          <a:p>
            <a:pPr eaLnBrk="1" hangingPunct="1">
              <a:lnSpc>
                <a:spcPct val="80000"/>
              </a:lnSpc>
            </a:pPr>
            <a:r>
              <a:rPr lang="en-US" altLang="en-US" sz="2800" dirty="0"/>
              <a:t>Provider can review and receive credit for history elements obtained at another visit as long as they are relevant and referenced </a:t>
            </a:r>
            <a:r>
              <a:rPr lang="en-US" altLang="en-US" sz="2800" b="1" u="sng" dirty="0">
                <a:solidFill>
                  <a:schemeClr val="accent2"/>
                </a:solidFill>
              </a:rPr>
              <a:t>by date</a:t>
            </a:r>
            <a:r>
              <a:rPr lang="en-US" altLang="en-US" sz="2800" b="1" dirty="0">
                <a:solidFill>
                  <a:schemeClr val="accent2"/>
                </a:solidFill>
              </a:rPr>
              <a:t> </a:t>
            </a:r>
            <a:r>
              <a:rPr lang="en-US" altLang="en-US" sz="2800" dirty="0"/>
              <a:t>in this visit’s progress notes</a:t>
            </a:r>
          </a:p>
          <a:p>
            <a:pPr lvl="1" eaLnBrk="1" hangingPunct="1">
              <a:lnSpc>
                <a:spcPct val="80000"/>
              </a:lnSpc>
            </a:pPr>
            <a:r>
              <a:rPr lang="en-US" altLang="en-US" dirty="0"/>
              <a:t>No date listed?  Then does </a:t>
            </a:r>
            <a:r>
              <a:rPr lang="en-US" altLang="en-US" i="1" dirty="0"/>
              <a:t>not</a:t>
            </a:r>
            <a:r>
              <a:rPr lang="en-US" altLang="en-US" dirty="0"/>
              <a:t> count!!</a:t>
            </a:r>
          </a:p>
          <a:p>
            <a:pPr eaLnBrk="1" hangingPunct="1">
              <a:lnSpc>
                <a:spcPct val="80000"/>
              </a:lnSpc>
              <a:buFontTx/>
              <a:buNone/>
            </a:pPr>
            <a:endParaRPr lang="en-US" altLang="en-US" sz="2800" dirty="0"/>
          </a:p>
          <a:p>
            <a:pPr eaLnBrk="1" hangingPunct="1">
              <a:lnSpc>
                <a:spcPct val="80000"/>
              </a:lnSpc>
            </a:pPr>
            <a:r>
              <a:rPr lang="en-US" altLang="en-US" sz="2800" dirty="0"/>
              <a:t>ROS, PFSH, or both, of the patient, may be recorded on a history form by ancillary staff as long as the provider documents confirmation of the information.</a:t>
            </a:r>
          </a:p>
          <a:p>
            <a:pPr eaLnBrk="1" hangingPunct="1">
              <a:lnSpc>
                <a:spcPct val="80000"/>
              </a:lnSpc>
            </a:pPr>
            <a:endParaRPr lang="en-US" altLang="en-US" sz="2000" b="1"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29</a:t>
            </a:fld>
            <a:endParaRPr lang="en-US"/>
          </a:p>
        </p:txBody>
      </p:sp>
    </p:spTree>
    <p:extLst>
      <p:ext uri="{BB962C8B-B14F-4D97-AF65-F5344CB8AC3E}">
        <p14:creationId xmlns:p14="http://schemas.microsoft.com/office/powerpoint/2010/main" val="4106243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28072"/>
            <a:ext cx="7772400" cy="692727"/>
          </a:xfrm>
        </p:spPr>
        <p:txBody>
          <a:bodyPr>
            <a:noAutofit/>
          </a:bodyPr>
          <a:lstStyle/>
          <a:p>
            <a:r>
              <a:rPr lang="en-US" altLang="en-US" dirty="0"/>
              <a:t>Documentation Timeliness, </a:t>
            </a:r>
            <a:r>
              <a:rPr lang="en-US" altLang="en-US" dirty="0" err="1"/>
              <a:t>cont</a:t>
            </a:r>
            <a:r>
              <a:rPr lang="en-US" altLang="en-US" dirty="0"/>
              <a:t>…</a:t>
            </a:r>
          </a:p>
        </p:txBody>
      </p:sp>
      <p:sp>
        <p:nvSpPr>
          <p:cNvPr id="3" name="Content Placeholder 2"/>
          <p:cNvSpPr>
            <a:spLocks noGrp="1"/>
          </p:cNvSpPr>
          <p:nvPr>
            <p:ph idx="1"/>
          </p:nvPr>
        </p:nvSpPr>
        <p:spPr>
          <a:xfrm>
            <a:off x="228600" y="1588654"/>
            <a:ext cx="8763000" cy="4964545"/>
          </a:xfrm>
        </p:spPr>
        <p:txBody>
          <a:bodyPr anchor="ctr"/>
          <a:lstStyle/>
          <a:p>
            <a:pPr>
              <a:defRPr/>
            </a:pPr>
            <a:r>
              <a:rPr lang="en-US" sz="1800" dirty="0" err="1"/>
              <a:t>HealthTeam's</a:t>
            </a:r>
            <a:r>
              <a:rPr lang="en-US" sz="1800" dirty="0"/>
              <a:t> policy on documentation is MRC-01 and mimics these guidelines (found at: </a:t>
            </a:r>
            <a:r>
              <a:rPr lang="en-US" sz="1200" dirty="0">
                <a:hlinkClick r:id="rId2"/>
              </a:rPr>
              <a:t>https://healthteam.msu.edu/intranet/Policies/MRC%2001%20Medical%20Record%20Documentation.pdf</a:t>
            </a:r>
            <a:r>
              <a:rPr lang="en-US" sz="1200" dirty="0"/>
              <a:t>)</a:t>
            </a:r>
            <a:r>
              <a:rPr lang="en-US" sz="1800" dirty="0"/>
              <a:t>, where the third paragraph excerpt reads:</a:t>
            </a:r>
          </a:p>
          <a:p>
            <a:pPr>
              <a:defRPr/>
            </a:pPr>
            <a:endParaRPr lang="en-US" sz="1800" dirty="0"/>
          </a:p>
          <a:p>
            <a:pPr lvl="1">
              <a:defRPr/>
            </a:pPr>
            <a:r>
              <a:rPr lang="en-US" sz="1800" i="1" dirty="0"/>
              <a:t>"Documentation must support the level of coding for billing purposes (see CPT E&amp;M requirements) and shall be completed and electronically signed no later than two business days after the ambulatory encounter. Billing transactions must not be transmitted until documentation in the medical record is complete and permanently signed." </a:t>
            </a:r>
            <a:endParaRPr lang="en-US" sz="1800" dirty="0"/>
          </a:p>
          <a:p>
            <a:pPr marL="0" indent="0">
              <a:buFontTx/>
              <a:buNone/>
              <a:defRPr/>
            </a:pPr>
            <a:r>
              <a:rPr lang="en-US" sz="1800" dirty="0"/>
              <a:t> </a:t>
            </a:r>
          </a:p>
          <a:p>
            <a:pPr>
              <a:defRPr/>
            </a:pPr>
            <a:endParaRPr lang="en-US" sz="1200" dirty="0"/>
          </a:p>
        </p:txBody>
      </p:sp>
      <p:sp>
        <p:nvSpPr>
          <p:cNvPr id="4" name="Slide Number Placeholder 3"/>
          <p:cNvSpPr>
            <a:spLocks noGrp="1"/>
          </p:cNvSpPr>
          <p:nvPr>
            <p:ph type="sldNum" sz="quarter" idx="12"/>
          </p:nvPr>
        </p:nvSpPr>
        <p:spPr/>
        <p:txBody>
          <a:bodyPr/>
          <a:lstStyle/>
          <a:p>
            <a:pPr>
              <a:defRPr/>
            </a:pPr>
            <a:fld id="{0B4461CB-4CA9-2A43-A3FA-624E1DA485A6}" type="slidenum">
              <a:rPr lang="en-US" smtClean="0"/>
              <a:pPr>
                <a:defRPr/>
              </a:pPr>
              <a:t>3</a:t>
            </a:fld>
            <a:endParaRPr lang="en-US"/>
          </a:p>
        </p:txBody>
      </p:sp>
    </p:spTree>
    <p:extLst>
      <p:ext uri="{BB962C8B-B14F-4D97-AF65-F5344CB8AC3E}">
        <p14:creationId xmlns:p14="http://schemas.microsoft.com/office/powerpoint/2010/main" val="3344450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304800"/>
            <a:ext cx="7772400" cy="1066800"/>
          </a:xfrm>
        </p:spPr>
        <p:txBody>
          <a:bodyPr/>
          <a:lstStyle/>
          <a:p>
            <a:r>
              <a:rPr lang="en-US" altLang="en-US" b="1" dirty="0"/>
              <a:t>Unable to Obtain History</a:t>
            </a:r>
            <a:endParaRPr lang="en-US" altLang="en-US" dirty="0"/>
          </a:p>
        </p:txBody>
      </p:sp>
      <p:sp>
        <p:nvSpPr>
          <p:cNvPr id="3" name="Content Placeholder 2"/>
          <p:cNvSpPr>
            <a:spLocks noGrp="1"/>
          </p:cNvSpPr>
          <p:nvPr>
            <p:ph idx="1"/>
          </p:nvPr>
        </p:nvSpPr>
        <p:spPr>
          <a:xfrm>
            <a:off x="304800" y="1928388"/>
            <a:ext cx="8458200" cy="3702866"/>
          </a:xfrm>
        </p:spPr>
        <p:txBody>
          <a:bodyPr/>
          <a:lstStyle/>
          <a:p>
            <a:pPr eaLnBrk="1" hangingPunct="1">
              <a:lnSpc>
                <a:spcPct val="80000"/>
              </a:lnSpc>
              <a:defRPr/>
            </a:pPr>
            <a:r>
              <a:rPr lang="en-US" sz="2800" dirty="0"/>
              <a:t>If unable to obtain history from the patient or other source, document the patient’s condition which prevented you from gathering such history and the attempt to obtain such history. </a:t>
            </a:r>
          </a:p>
          <a:p>
            <a:pPr eaLnBrk="1" hangingPunct="1">
              <a:lnSpc>
                <a:spcPct val="80000"/>
              </a:lnSpc>
              <a:defRPr/>
            </a:pPr>
            <a:endParaRPr lang="en-US" sz="2800" dirty="0"/>
          </a:p>
          <a:p>
            <a:pPr eaLnBrk="1" hangingPunct="1">
              <a:lnSpc>
                <a:spcPct val="80000"/>
              </a:lnSpc>
              <a:defRPr/>
            </a:pPr>
            <a:r>
              <a:rPr lang="en-US" sz="2800" b="1" i="1" u="sng" dirty="0"/>
              <a:t>Not</a:t>
            </a:r>
            <a:r>
              <a:rPr lang="en-US" sz="2800" b="1" i="1" dirty="0"/>
              <a:t> automatically comprehensive history.</a:t>
            </a:r>
          </a:p>
          <a:p>
            <a:pPr marL="0" indent="0" eaLnBrk="1" hangingPunct="1">
              <a:lnSpc>
                <a:spcPct val="80000"/>
              </a:lnSpc>
              <a:buNone/>
              <a:defRPr/>
            </a:pPr>
            <a:endParaRPr lang="en-US" sz="2800" b="1" i="1" dirty="0"/>
          </a:p>
          <a:p>
            <a:pPr lvl="1">
              <a:lnSpc>
                <a:spcPct val="80000"/>
              </a:lnSpc>
              <a:defRPr/>
            </a:pPr>
            <a:r>
              <a:rPr lang="en-US" sz="2400" b="1" i="1" u="sng" dirty="0">
                <a:solidFill>
                  <a:schemeClr val="accent2"/>
                </a:solidFill>
              </a:rPr>
              <a:t>Note</a:t>
            </a:r>
            <a:r>
              <a:rPr lang="en-US" sz="2400" b="1" i="1" dirty="0">
                <a:solidFill>
                  <a:schemeClr val="accent2"/>
                </a:solidFill>
              </a:rPr>
              <a:t>:  WPS GHA has indicated (in 2012) </a:t>
            </a:r>
            <a:r>
              <a:rPr lang="en-US" b="1" i="1" dirty="0">
                <a:solidFill>
                  <a:schemeClr val="accent2"/>
                </a:solidFill>
              </a:rPr>
              <a:t>a </a:t>
            </a:r>
            <a:r>
              <a:rPr lang="en-US" sz="2400" b="1" i="1" dirty="0">
                <a:solidFill>
                  <a:schemeClr val="accent2"/>
                </a:solidFill>
              </a:rPr>
              <a:t>provider MUST document that he/she was unable to obtain the history from </a:t>
            </a:r>
            <a:r>
              <a:rPr lang="en-US" sz="2400" b="1" i="1" u="sng" dirty="0">
                <a:solidFill>
                  <a:schemeClr val="accent2"/>
                </a:solidFill>
              </a:rPr>
              <a:t>any</a:t>
            </a:r>
            <a:r>
              <a:rPr lang="en-US" sz="2400" b="1" i="1" dirty="0">
                <a:solidFill>
                  <a:schemeClr val="accent2"/>
                </a:solidFill>
              </a:rPr>
              <a:t> source! </a:t>
            </a:r>
          </a:p>
          <a:p>
            <a:pPr>
              <a:defRPr/>
            </a:pPr>
            <a:endParaRPr lang="en-US" dirty="0"/>
          </a:p>
        </p:txBody>
      </p:sp>
      <p:sp>
        <p:nvSpPr>
          <p:cNvPr id="4" name="Slide Number Placeholder 3"/>
          <p:cNvSpPr>
            <a:spLocks noGrp="1"/>
          </p:cNvSpPr>
          <p:nvPr>
            <p:ph type="sldNum" sz="quarter" idx="12"/>
          </p:nvPr>
        </p:nvSpPr>
        <p:spPr/>
        <p:txBody>
          <a:bodyPr/>
          <a:lstStyle/>
          <a:p>
            <a:pPr>
              <a:defRPr/>
            </a:pPr>
            <a:fld id="{0B4461CB-4CA9-2A43-A3FA-624E1DA485A6}" type="slidenum">
              <a:rPr lang="en-US" smtClean="0"/>
              <a:pPr>
                <a:defRPr/>
              </a:pPr>
              <a:t>30</a:t>
            </a:fld>
            <a:endParaRPr lang="en-US"/>
          </a:p>
        </p:txBody>
      </p:sp>
    </p:spTree>
    <p:extLst>
      <p:ext uri="{BB962C8B-B14F-4D97-AF65-F5344CB8AC3E}">
        <p14:creationId xmlns:p14="http://schemas.microsoft.com/office/powerpoint/2010/main" val="1191207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838200"/>
            <a:ext cx="7772400" cy="1600200"/>
          </a:xfrm>
        </p:spPr>
        <p:txBody>
          <a:bodyPr/>
          <a:lstStyle/>
          <a:p>
            <a:pPr eaLnBrk="1" hangingPunct="1"/>
            <a:r>
              <a:rPr lang="en-US" altLang="en-US" sz="6000" b="1"/>
              <a:t>HISTORY QUESTIONS</a:t>
            </a:r>
            <a:br>
              <a:rPr lang="en-US" altLang="en-US" sz="6000" b="1"/>
            </a:br>
            <a:endParaRPr lang="en-US" altLang="en-US" sz="6000" b="1"/>
          </a:p>
        </p:txBody>
      </p:sp>
      <p:pic>
        <p:nvPicPr>
          <p:cNvPr id="30724" name="Picture 4" descr="image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819400"/>
            <a:ext cx="3200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fld id="{BD0D2C58-0E79-4307-93F6-A18D9F102E6D}" type="slidenum">
              <a:rPr lang="en-US" smtClean="0"/>
              <a:pPr>
                <a:defRPr/>
              </a:pPr>
              <a:t>31</a:t>
            </a:fld>
            <a:endParaRPr lang="en-US"/>
          </a:p>
        </p:txBody>
      </p:sp>
    </p:spTree>
    <p:extLst>
      <p:ext uri="{BB962C8B-B14F-4D97-AF65-F5344CB8AC3E}">
        <p14:creationId xmlns:p14="http://schemas.microsoft.com/office/powerpoint/2010/main" val="3624962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47782" y="2475344"/>
            <a:ext cx="8829962" cy="1690255"/>
          </a:xfrm>
          <a:prstGeom prst="rect">
            <a:avLst/>
          </a:prstGeom>
        </p:spPr>
        <p:txBody>
          <a:bodyPr/>
          <a:lstStyle/>
          <a:p>
            <a:pPr algn="ctr" eaLnBrk="1" hangingPunct="1"/>
            <a:r>
              <a:rPr lang="en-US" altLang="en-US" b="1" dirty="0"/>
              <a:t>1995 PHYSICAL </a:t>
            </a:r>
            <a:br>
              <a:rPr lang="en-US" altLang="en-US" b="1" dirty="0"/>
            </a:br>
            <a:r>
              <a:rPr lang="en-US" altLang="en-US" b="1" dirty="0"/>
              <a:t>EXAMINATION</a:t>
            </a:r>
          </a:p>
        </p:txBody>
      </p:sp>
    </p:spTree>
    <p:extLst>
      <p:ext uri="{BB962C8B-B14F-4D97-AF65-F5344CB8AC3E}">
        <p14:creationId xmlns:p14="http://schemas.microsoft.com/office/powerpoint/2010/main" val="869713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04800"/>
            <a:ext cx="7772400" cy="990600"/>
          </a:xfrm>
        </p:spPr>
        <p:txBody>
          <a:bodyPr/>
          <a:lstStyle/>
          <a:p>
            <a:pPr eaLnBrk="1" hangingPunct="1"/>
            <a:r>
              <a:rPr lang="en-US" altLang="en-US" b="1"/>
              <a:t>1995 EXAM GUIDELINES</a:t>
            </a:r>
            <a:r>
              <a:rPr lang="en-US" altLang="en-US"/>
              <a:t>	</a:t>
            </a:r>
          </a:p>
        </p:txBody>
      </p:sp>
      <p:sp>
        <p:nvSpPr>
          <p:cNvPr id="31747" name="Rectangle 3"/>
          <p:cNvSpPr>
            <a:spLocks noGrp="1" noChangeArrowheads="1"/>
          </p:cNvSpPr>
          <p:nvPr>
            <p:ph type="body" idx="1"/>
          </p:nvPr>
        </p:nvSpPr>
        <p:spPr>
          <a:xfrm>
            <a:off x="228600" y="1133181"/>
            <a:ext cx="8726864" cy="5385389"/>
          </a:xfrm>
        </p:spPr>
        <p:txBody>
          <a:bodyPr/>
          <a:lstStyle/>
          <a:p>
            <a:pPr eaLnBrk="1" hangingPunct="1">
              <a:lnSpc>
                <a:spcPct val="90000"/>
              </a:lnSpc>
            </a:pPr>
            <a:r>
              <a:rPr lang="en-US" altLang="en-US" sz="2000" b="1" u="sng" dirty="0">
                <a:solidFill>
                  <a:schemeClr val="accent2"/>
                </a:solidFill>
              </a:rPr>
              <a:t>PROBLEM  FOCUSED (PF) </a:t>
            </a:r>
            <a:r>
              <a:rPr lang="en-US" altLang="en-US" sz="2000" dirty="0"/>
              <a:t>- an exam limited to the affected body area or organ system</a:t>
            </a:r>
          </a:p>
          <a:p>
            <a:pPr lvl="1">
              <a:lnSpc>
                <a:spcPct val="90000"/>
              </a:lnSpc>
            </a:pPr>
            <a:r>
              <a:rPr lang="en-US" altLang="en-US" sz="1600" dirty="0">
                <a:solidFill>
                  <a:schemeClr val="accent2"/>
                </a:solidFill>
              </a:rPr>
              <a:t>99201/99212/99231</a:t>
            </a:r>
            <a:endParaRPr lang="en-US" altLang="en-US" sz="1600" dirty="0"/>
          </a:p>
          <a:p>
            <a:pPr eaLnBrk="1" hangingPunct="1">
              <a:lnSpc>
                <a:spcPct val="90000"/>
              </a:lnSpc>
            </a:pPr>
            <a:endParaRPr lang="en-US" altLang="en-US" sz="2000" dirty="0"/>
          </a:p>
          <a:p>
            <a:pPr eaLnBrk="1" hangingPunct="1">
              <a:lnSpc>
                <a:spcPct val="90000"/>
              </a:lnSpc>
            </a:pPr>
            <a:r>
              <a:rPr lang="en-US" altLang="en-US" sz="2000" b="1" u="sng" dirty="0">
                <a:solidFill>
                  <a:schemeClr val="accent2"/>
                </a:solidFill>
              </a:rPr>
              <a:t>EXPANDED PROBLEM FOCUSED (EPF) </a:t>
            </a:r>
            <a:r>
              <a:rPr lang="en-US" altLang="en-US" sz="2000" dirty="0"/>
              <a:t>- an exam of the affected body area or organ system and other symptomatic or related organ systems</a:t>
            </a:r>
          </a:p>
          <a:p>
            <a:pPr lvl="1">
              <a:lnSpc>
                <a:spcPct val="90000"/>
              </a:lnSpc>
            </a:pPr>
            <a:r>
              <a:rPr lang="en-US" altLang="en-US" sz="1600" dirty="0">
                <a:solidFill>
                  <a:schemeClr val="accent2"/>
                </a:solidFill>
              </a:rPr>
              <a:t>99202/99213/99232</a:t>
            </a:r>
          </a:p>
          <a:p>
            <a:pPr eaLnBrk="1" hangingPunct="1">
              <a:lnSpc>
                <a:spcPct val="90000"/>
              </a:lnSpc>
            </a:pPr>
            <a:endParaRPr lang="en-US" altLang="en-US" sz="2000" dirty="0"/>
          </a:p>
          <a:p>
            <a:pPr eaLnBrk="1" hangingPunct="1">
              <a:lnSpc>
                <a:spcPct val="90000"/>
              </a:lnSpc>
            </a:pPr>
            <a:r>
              <a:rPr lang="en-US" altLang="en-US" sz="2000" b="1" u="sng" dirty="0">
                <a:solidFill>
                  <a:schemeClr val="accent2"/>
                </a:solidFill>
              </a:rPr>
              <a:t>DETAILED</a:t>
            </a:r>
            <a:r>
              <a:rPr lang="en-US" altLang="en-US" sz="1600" b="1" u="sng" dirty="0">
                <a:solidFill>
                  <a:schemeClr val="accent2"/>
                </a:solidFill>
              </a:rPr>
              <a:t> </a:t>
            </a:r>
            <a:r>
              <a:rPr lang="en-US" altLang="en-US" sz="2000" dirty="0"/>
              <a:t>- an extended exam of the affected body areas and other symptomatic or related organ systems</a:t>
            </a:r>
          </a:p>
          <a:p>
            <a:pPr lvl="1">
              <a:lnSpc>
                <a:spcPct val="90000"/>
              </a:lnSpc>
            </a:pPr>
            <a:r>
              <a:rPr lang="en-US" altLang="en-US" sz="1600" dirty="0">
                <a:solidFill>
                  <a:schemeClr val="accent2"/>
                </a:solidFill>
              </a:rPr>
              <a:t>99203/99214/99221/99233</a:t>
            </a:r>
          </a:p>
          <a:p>
            <a:pPr eaLnBrk="1" hangingPunct="1">
              <a:lnSpc>
                <a:spcPct val="90000"/>
              </a:lnSpc>
            </a:pPr>
            <a:r>
              <a:rPr lang="en-US" altLang="en-US" sz="2000" b="1" u="sng" dirty="0">
                <a:solidFill>
                  <a:schemeClr val="accent2"/>
                </a:solidFill>
              </a:rPr>
              <a:t>COMPREHENSIVE</a:t>
            </a:r>
            <a:r>
              <a:rPr lang="en-US" altLang="en-US" sz="2000" dirty="0"/>
              <a:t> </a:t>
            </a:r>
            <a:r>
              <a:rPr lang="en-US" altLang="en-US" sz="2400" dirty="0"/>
              <a:t>- </a:t>
            </a:r>
            <a:r>
              <a:rPr lang="en-US" altLang="en-US" sz="2000" dirty="0"/>
              <a:t>a general multi-system exam or a complete exam of a single organ system.  The medical record for a general multi-system exam should include findings regarding 8 or more of the 12 organ system</a:t>
            </a:r>
            <a:endParaRPr lang="en-US" altLang="en-US" sz="2400" dirty="0"/>
          </a:p>
          <a:p>
            <a:pPr lvl="1">
              <a:lnSpc>
                <a:spcPct val="90000"/>
              </a:lnSpc>
            </a:pPr>
            <a:r>
              <a:rPr lang="en-US" altLang="en-US" sz="2000" dirty="0">
                <a:solidFill>
                  <a:schemeClr val="accent2"/>
                </a:solidFill>
              </a:rPr>
              <a:t>99204/99205/99215/99222/99223</a:t>
            </a:r>
            <a:endParaRPr lang="en-US" altLang="en-US" sz="2000" dirty="0"/>
          </a:p>
          <a:p>
            <a:pPr eaLnBrk="1" hangingPunct="1">
              <a:lnSpc>
                <a:spcPct val="90000"/>
              </a:lnSpc>
              <a:buFontTx/>
              <a:buNone/>
            </a:pPr>
            <a:endParaRPr lang="en-US" altLang="en-US" sz="2400" dirty="0"/>
          </a:p>
          <a:p>
            <a:pPr eaLnBrk="1" hangingPunct="1">
              <a:lnSpc>
                <a:spcPct val="90000"/>
              </a:lnSpc>
              <a:buFontTx/>
              <a:buNone/>
            </a:pPr>
            <a:r>
              <a:rPr lang="en-US" altLang="en-US" sz="2400" dirty="0"/>
              <a:t>     </a:t>
            </a:r>
            <a:endParaRPr lang="en-US" altLang="en-US" sz="2000"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33</a:t>
            </a:fld>
            <a:endParaRPr lang="en-US"/>
          </a:p>
        </p:txBody>
      </p:sp>
    </p:spTree>
    <p:extLst>
      <p:ext uri="{BB962C8B-B14F-4D97-AF65-F5344CB8AC3E}">
        <p14:creationId xmlns:p14="http://schemas.microsoft.com/office/powerpoint/2010/main" val="7741621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2365" y="609600"/>
            <a:ext cx="8977744" cy="868218"/>
          </a:xfrm>
        </p:spPr>
        <p:txBody>
          <a:bodyPr/>
          <a:lstStyle/>
          <a:p>
            <a:pPr eaLnBrk="1" hangingPunct="1"/>
            <a:r>
              <a:rPr lang="en-US" altLang="en-US" b="1" dirty="0"/>
              <a:t>BODY AREAS/ORGAN SYSTEMS</a:t>
            </a:r>
          </a:p>
        </p:txBody>
      </p:sp>
      <p:sp>
        <p:nvSpPr>
          <p:cNvPr id="32771" name="Rectangle 3"/>
          <p:cNvSpPr>
            <a:spLocks noGrp="1" noChangeArrowheads="1"/>
          </p:cNvSpPr>
          <p:nvPr>
            <p:ph type="body" sz="half" idx="1"/>
          </p:nvPr>
        </p:nvSpPr>
        <p:spPr>
          <a:xfrm>
            <a:off x="295564" y="1981200"/>
            <a:ext cx="3602181" cy="4114800"/>
          </a:xfrm>
        </p:spPr>
        <p:txBody>
          <a:bodyPr/>
          <a:lstStyle/>
          <a:p>
            <a:pPr eaLnBrk="1" hangingPunct="1">
              <a:buFontTx/>
              <a:buNone/>
            </a:pPr>
            <a:r>
              <a:rPr lang="en-US" altLang="en-US" sz="3200" b="1" dirty="0">
                <a:solidFill>
                  <a:schemeClr val="accent2"/>
                </a:solidFill>
              </a:rPr>
              <a:t>Body Areas:</a:t>
            </a:r>
          </a:p>
          <a:p>
            <a:pPr eaLnBrk="1" hangingPunct="1">
              <a:buClr>
                <a:schemeClr val="tx1"/>
              </a:buClr>
            </a:pPr>
            <a:r>
              <a:rPr lang="en-US" altLang="en-US" sz="2000" dirty="0"/>
              <a:t>Head, including the face</a:t>
            </a:r>
          </a:p>
          <a:p>
            <a:pPr eaLnBrk="1" hangingPunct="1">
              <a:buClr>
                <a:schemeClr val="tx1"/>
              </a:buClr>
            </a:pPr>
            <a:r>
              <a:rPr lang="en-US" altLang="en-US" sz="2000" dirty="0"/>
              <a:t>Neck</a:t>
            </a:r>
          </a:p>
          <a:p>
            <a:pPr eaLnBrk="1" hangingPunct="1">
              <a:buClr>
                <a:schemeClr val="tx1"/>
              </a:buClr>
            </a:pPr>
            <a:r>
              <a:rPr lang="en-US" altLang="en-US" sz="2000" dirty="0"/>
              <a:t>Chest, including breasts and axillae</a:t>
            </a:r>
          </a:p>
          <a:p>
            <a:pPr eaLnBrk="1" hangingPunct="1">
              <a:buClr>
                <a:schemeClr val="tx1"/>
              </a:buClr>
            </a:pPr>
            <a:r>
              <a:rPr lang="en-US" altLang="en-US" sz="2000" dirty="0"/>
              <a:t>Abdomen</a:t>
            </a:r>
          </a:p>
          <a:p>
            <a:pPr eaLnBrk="1" hangingPunct="1">
              <a:buClr>
                <a:schemeClr val="tx1"/>
              </a:buClr>
            </a:pPr>
            <a:r>
              <a:rPr lang="en-US" altLang="en-US" sz="2000" dirty="0"/>
              <a:t>Genitalia, groin, buttocks</a:t>
            </a:r>
          </a:p>
          <a:p>
            <a:pPr eaLnBrk="1" hangingPunct="1">
              <a:buClr>
                <a:schemeClr val="tx1"/>
              </a:buClr>
            </a:pPr>
            <a:r>
              <a:rPr lang="en-US" altLang="en-US" sz="2000" dirty="0"/>
              <a:t>Back, including spine</a:t>
            </a:r>
          </a:p>
          <a:p>
            <a:pPr eaLnBrk="1" hangingPunct="1">
              <a:buClr>
                <a:schemeClr val="tx1"/>
              </a:buClr>
            </a:pPr>
            <a:r>
              <a:rPr lang="en-US" altLang="en-US" sz="2000" dirty="0"/>
              <a:t>Each extremity</a:t>
            </a:r>
          </a:p>
          <a:p>
            <a:pPr eaLnBrk="1" hangingPunct="1">
              <a:buFontTx/>
              <a:buNone/>
            </a:pPr>
            <a:endParaRPr lang="en-US" altLang="en-US" dirty="0"/>
          </a:p>
        </p:txBody>
      </p:sp>
      <p:sp>
        <p:nvSpPr>
          <p:cNvPr id="32772" name="Rectangle 4"/>
          <p:cNvSpPr>
            <a:spLocks noGrp="1" noChangeArrowheads="1"/>
          </p:cNvSpPr>
          <p:nvPr>
            <p:ph type="body" sz="half" idx="2"/>
          </p:nvPr>
        </p:nvSpPr>
        <p:spPr>
          <a:xfrm>
            <a:off x="4100945" y="1981200"/>
            <a:ext cx="4867564" cy="4740275"/>
          </a:xfrm>
        </p:spPr>
        <p:txBody>
          <a:bodyPr/>
          <a:lstStyle/>
          <a:p>
            <a:pPr eaLnBrk="1" hangingPunct="1">
              <a:lnSpc>
                <a:spcPct val="80000"/>
              </a:lnSpc>
              <a:buFontTx/>
              <a:buNone/>
            </a:pPr>
            <a:r>
              <a:rPr lang="en-US" altLang="en-US" sz="3200" b="1" dirty="0">
                <a:solidFill>
                  <a:schemeClr val="accent2"/>
                </a:solidFill>
              </a:rPr>
              <a:t>Organ Systems:</a:t>
            </a:r>
          </a:p>
          <a:p>
            <a:pPr eaLnBrk="1" hangingPunct="1">
              <a:lnSpc>
                <a:spcPct val="80000"/>
              </a:lnSpc>
              <a:buClr>
                <a:schemeClr val="tx1"/>
              </a:buClr>
            </a:pPr>
            <a:r>
              <a:rPr lang="en-US" altLang="en-US" sz="2000" dirty="0"/>
              <a:t>Constitutional (e.g., vital signs, general appearance)</a:t>
            </a:r>
          </a:p>
          <a:p>
            <a:pPr eaLnBrk="1" hangingPunct="1">
              <a:lnSpc>
                <a:spcPct val="80000"/>
              </a:lnSpc>
              <a:buClr>
                <a:schemeClr val="tx1"/>
              </a:buClr>
            </a:pPr>
            <a:r>
              <a:rPr lang="en-US" altLang="en-US" sz="2000" dirty="0"/>
              <a:t>Eyes</a:t>
            </a:r>
          </a:p>
          <a:p>
            <a:pPr eaLnBrk="1" hangingPunct="1">
              <a:lnSpc>
                <a:spcPct val="80000"/>
              </a:lnSpc>
              <a:buClr>
                <a:schemeClr val="tx1"/>
              </a:buClr>
            </a:pPr>
            <a:r>
              <a:rPr lang="en-US" altLang="en-US" sz="2000" dirty="0"/>
              <a:t>Ears, nose, mouth and throat</a:t>
            </a:r>
          </a:p>
          <a:p>
            <a:pPr eaLnBrk="1" hangingPunct="1">
              <a:lnSpc>
                <a:spcPct val="80000"/>
              </a:lnSpc>
              <a:buClr>
                <a:schemeClr val="tx1"/>
              </a:buClr>
            </a:pPr>
            <a:r>
              <a:rPr lang="en-US" altLang="en-US" sz="2000" dirty="0"/>
              <a:t>Cardiovascular</a:t>
            </a:r>
          </a:p>
          <a:p>
            <a:pPr eaLnBrk="1" hangingPunct="1">
              <a:lnSpc>
                <a:spcPct val="80000"/>
              </a:lnSpc>
              <a:buClr>
                <a:schemeClr val="tx1"/>
              </a:buClr>
            </a:pPr>
            <a:r>
              <a:rPr lang="en-US" altLang="en-US" sz="2000" dirty="0"/>
              <a:t>Respiratory</a:t>
            </a:r>
          </a:p>
          <a:p>
            <a:pPr eaLnBrk="1" hangingPunct="1">
              <a:lnSpc>
                <a:spcPct val="80000"/>
              </a:lnSpc>
              <a:buClr>
                <a:schemeClr val="tx1"/>
              </a:buClr>
            </a:pPr>
            <a:r>
              <a:rPr lang="en-US" altLang="en-US" sz="2000" dirty="0"/>
              <a:t>Gastrointestinal</a:t>
            </a:r>
          </a:p>
          <a:p>
            <a:pPr eaLnBrk="1" hangingPunct="1">
              <a:lnSpc>
                <a:spcPct val="80000"/>
              </a:lnSpc>
              <a:buClr>
                <a:schemeClr val="tx1"/>
              </a:buClr>
            </a:pPr>
            <a:r>
              <a:rPr lang="en-US" altLang="en-US" sz="2000" dirty="0"/>
              <a:t>Genitourinary</a:t>
            </a:r>
          </a:p>
          <a:p>
            <a:pPr eaLnBrk="1" hangingPunct="1">
              <a:lnSpc>
                <a:spcPct val="80000"/>
              </a:lnSpc>
              <a:buClr>
                <a:schemeClr val="tx1"/>
              </a:buClr>
            </a:pPr>
            <a:r>
              <a:rPr lang="en-US" altLang="en-US" sz="2000" dirty="0"/>
              <a:t>Musculoskeletal</a:t>
            </a:r>
          </a:p>
          <a:p>
            <a:pPr eaLnBrk="1" hangingPunct="1">
              <a:lnSpc>
                <a:spcPct val="80000"/>
              </a:lnSpc>
              <a:buClr>
                <a:schemeClr val="tx1"/>
              </a:buClr>
            </a:pPr>
            <a:r>
              <a:rPr lang="en-US" altLang="en-US" sz="2000" dirty="0"/>
              <a:t>Skin</a:t>
            </a:r>
          </a:p>
          <a:p>
            <a:pPr eaLnBrk="1" hangingPunct="1">
              <a:lnSpc>
                <a:spcPct val="80000"/>
              </a:lnSpc>
              <a:buClr>
                <a:schemeClr val="tx1"/>
              </a:buClr>
            </a:pPr>
            <a:r>
              <a:rPr lang="en-US" altLang="en-US" sz="2000" dirty="0"/>
              <a:t>Neurologic</a:t>
            </a:r>
          </a:p>
          <a:p>
            <a:pPr eaLnBrk="1" hangingPunct="1">
              <a:lnSpc>
                <a:spcPct val="80000"/>
              </a:lnSpc>
              <a:buClr>
                <a:schemeClr val="tx1"/>
              </a:buClr>
            </a:pPr>
            <a:r>
              <a:rPr lang="en-US" altLang="en-US" sz="2000" dirty="0"/>
              <a:t>Psychiatric</a:t>
            </a:r>
          </a:p>
          <a:p>
            <a:pPr eaLnBrk="1" hangingPunct="1">
              <a:lnSpc>
                <a:spcPct val="80000"/>
              </a:lnSpc>
              <a:buClr>
                <a:schemeClr val="tx1"/>
              </a:buClr>
            </a:pPr>
            <a:r>
              <a:rPr lang="en-US" altLang="en-US" sz="2000" dirty="0"/>
              <a:t>Hematologic/lymphatic/immunologic</a:t>
            </a:r>
          </a:p>
          <a:p>
            <a:pPr eaLnBrk="1" hangingPunct="1">
              <a:lnSpc>
                <a:spcPct val="80000"/>
              </a:lnSpc>
              <a:buClr>
                <a:schemeClr val="tx1"/>
              </a:buClr>
              <a:buFontTx/>
              <a:buNone/>
            </a:pPr>
            <a:endParaRPr lang="en-US" altLang="en-US" sz="2000" dirty="0"/>
          </a:p>
          <a:p>
            <a:pPr eaLnBrk="1" hangingPunct="1">
              <a:lnSpc>
                <a:spcPct val="80000"/>
              </a:lnSpc>
            </a:pPr>
            <a:endParaRPr lang="en-US" altLang="en-US" sz="3200" dirty="0"/>
          </a:p>
        </p:txBody>
      </p:sp>
      <p:sp>
        <p:nvSpPr>
          <p:cNvPr id="3" name="Slide Number Placeholder 2"/>
          <p:cNvSpPr>
            <a:spLocks noGrp="1"/>
          </p:cNvSpPr>
          <p:nvPr>
            <p:ph type="sldNum" sz="quarter" idx="11"/>
          </p:nvPr>
        </p:nvSpPr>
        <p:spPr/>
        <p:txBody>
          <a:bodyPr/>
          <a:lstStyle/>
          <a:p>
            <a:pPr>
              <a:defRPr/>
            </a:pPr>
            <a:fld id="{2AAE9BF7-CE42-415F-8E70-0287A582D9E8}" type="slidenum">
              <a:rPr lang="en-US" smtClean="0"/>
              <a:pPr>
                <a:defRPr/>
              </a:pPr>
              <a:t>34</a:t>
            </a:fld>
            <a:endParaRPr lang="en-US"/>
          </a:p>
        </p:txBody>
      </p:sp>
    </p:spTree>
    <p:extLst>
      <p:ext uri="{BB962C8B-B14F-4D97-AF65-F5344CB8AC3E}">
        <p14:creationId xmlns:p14="http://schemas.microsoft.com/office/powerpoint/2010/main" val="33296512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46AAD1-4CEF-4FDD-8014-D06612911E76}"/>
              </a:ext>
            </a:extLst>
          </p:cNvPr>
          <p:cNvSpPr>
            <a:spLocks noGrp="1"/>
          </p:cNvSpPr>
          <p:nvPr>
            <p:ph type="title"/>
          </p:nvPr>
        </p:nvSpPr>
        <p:spPr>
          <a:xfrm>
            <a:off x="457200" y="386156"/>
            <a:ext cx="8229600" cy="881328"/>
          </a:xfrm>
        </p:spPr>
        <p:txBody>
          <a:bodyPr>
            <a:normAutofit fontScale="90000"/>
          </a:bodyPr>
          <a:lstStyle/>
          <a:p>
            <a:r>
              <a:rPr lang="en-US" dirty="0"/>
              <a:t>1995 Exam, Organ Systems and the Audit Tool</a:t>
            </a:r>
          </a:p>
        </p:txBody>
      </p:sp>
      <p:graphicFrame>
        <p:nvGraphicFramePr>
          <p:cNvPr id="5" name="Content Placeholder 4">
            <a:extLst>
              <a:ext uri="{FF2B5EF4-FFF2-40B4-BE49-F238E27FC236}">
                <a16:creationId xmlns:a16="http://schemas.microsoft.com/office/drawing/2014/main" xmlns="" id="{974E67BE-7C93-4F18-89AA-3F36B4A16C00}"/>
              </a:ext>
            </a:extLst>
          </p:cNvPr>
          <p:cNvGraphicFramePr>
            <a:graphicFrameLocks noGrp="1"/>
          </p:cNvGraphicFramePr>
          <p:nvPr>
            <p:ph idx="1"/>
            <p:extLst>
              <p:ext uri="{D42A27DB-BD31-4B8C-83A1-F6EECF244321}">
                <p14:modId xmlns:p14="http://schemas.microsoft.com/office/powerpoint/2010/main" val="4043208258"/>
              </p:ext>
            </p:extLst>
          </p:nvPr>
        </p:nvGraphicFramePr>
        <p:xfrm>
          <a:off x="334977" y="1557195"/>
          <a:ext cx="8519310" cy="4689696"/>
        </p:xfrm>
        <a:graphic>
          <a:graphicData uri="http://schemas.openxmlformats.org/drawingml/2006/table">
            <a:tbl>
              <a:tblPr firstRow="1" bandRow="1">
                <a:tableStyleId>{D03447BB-5D67-496B-8E87-E561075AD55C}</a:tableStyleId>
              </a:tblPr>
              <a:tblGrid>
                <a:gridCol w="1703862">
                  <a:extLst>
                    <a:ext uri="{9D8B030D-6E8A-4147-A177-3AD203B41FA5}">
                      <a16:colId xmlns:a16="http://schemas.microsoft.com/office/drawing/2014/main" xmlns="" val="1206699255"/>
                    </a:ext>
                  </a:extLst>
                </a:gridCol>
                <a:gridCol w="1703862">
                  <a:extLst>
                    <a:ext uri="{9D8B030D-6E8A-4147-A177-3AD203B41FA5}">
                      <a16:colId xmlns:a16="http://schemas.microsoft.com/office/drawing/2014/main" xmlns="" val="1895624395"/>
                    </a:ext>
                  </a:extLst>
                </a:gridCol>
                <a:gridCol w="1703862">
                  <a:extLst>
                    <a:ext uri="{9D8B030D-6E8A-4147-A177-3AD203B41FA5}">
                      <a16:colId xmlns:a16="http://schemas.microsoft.com/office/drawing/2014/main" xmlns="" val="1212853251"/>
                    </a:ext>
                  </a:extLst>
                </a:gridCol>
                <a:gridCol w="1703862">
                  <a:extLst>
                    <a:ext uri="{9D8B030D-6E8A-4147-A177-3AD203B41FA5}">
                      <a16:colId xmlns:a16="http://schemas.microsoft.com/office/drawing/2014/main" xmlns="" val="2210533194"/>
                    </a:ext>
                  </a:extLst>
                </a:gridCol>
                <a:gridCol w="1703862">
                  <a:extLst>
                    <a:ext uri="{9D8B030D-6E8A-4147-A177-3AD203B41FA5}">
                      <a16:colId xmlns:a16="http://schemas.microsoft.com/office/drawing/2014/main" xmlns="" val="445821499"/>
                    </a:ext>
                  </a:extLst>
                </a:gridCol>
              </a:tblGrid>
              <a:tr h="1581061">
                <a:tc>
                  <a:txBody>
                    <a:bodyPr/>
                    <a:lstStyle/>
                    <a:p>
                      <a:endParaRPr lang="en-US" dirty="0"/>
                    </a:p>
                    <a:p>
                      <a:r>
                        <a:rPr lang="en-US" dirty="0"/>
                        <a:t>Constitutional, i.e., vitals, general appearance</a:t>
                      </a:r>
                    </a:p>
                  </a:txBody>
                  <a:tcPr>
                    <a:solidFill>
                      <a:schemeClr val="accent3"/>
                    </a:solidFill>
                  </a:tcPr>
                </a:tc>
                <a:tc>
                  <a:txBody>
                    <a:bodyPr/>
                    <a:lstStyle/>
                    <a:p>
                      <a:endParaRPr lang="en-US" dirty="0"/>
                    </a:p>
                    <a:p>
                      <a:r>
                        <a:rPr lang="en-US" dirty="0"/>
                        <a:t>Cardiovascular</a:t>
                      </a:r>
                    </a:p>
                  </a:txBody>
                  <a:tcPr>
                    <a:solidFill>
                      <a:schemeClr val="accent3"/>
                    </a:solidFill>
                  </a:tcPr>
                </a:tc>
                <a:tc>
                  <a:txBody>
                    <a:bodyPr/>
                    <a:lstStyle/>
                    <a:p>
                      <a:endParaRPr lang="en-US" dirty="0"/>
                    </a:p>
                    <a:p>
                      <a:r>
                        <a:rPr lang="en-US" dirty="0"/>
                        <a:t>Genitourinary</a:t>
                      </a:r>
                    </a:p>
                  </a:txBody>
                  <a:tcPr>
                    <a:solidFill>
                      <a:schemeClr val="accent3"/>
                    </a:solidFill>
                  </a:tcPr>
                </a:tc>
                <a:tc>
                  <a:txBody>
                    <a:bodyPr/>
                    <a:lstStyle/>
                    <a:p>
                      <a:endParaRPr lang="en-US" dirty="0"/>
                    </a:p>
                    <a:p>
                      <a:r>
                        <a:rPr lang="en-US" dirty="0"/>
                        <a:t>Neurological</a:t>
                      </a:r>
                    </a:p>
                  </a:txBody>
                  <a:tcPr>
                    <a:solidFill>
                      <a:schemeClr val="accent3"/>
                    </a:solidFill>
                  </a:tcPr>
                </a:tc>
                <a:tc rowSpan="3">
                  <a:txBody>
                    <a:bodyPr/>
                    <a:lstStyle/>
                    <a:p>
                      <a:endParaRPr lang="en-US" dirty="0"/>
                    </a:p>
                    <a:p>
                      <a:endParaRPr lang="en-US" dirty="0"/>
                    </a:p>
                    <a:p>
                      <a:endParaRPr lang="en-US" dirty="0"/>
                    </a:p>
                    <a:p>
                      <a:endParaRPr lang="en-US" dirty="0"/>
                    </a:p>
                    <a:p>
                      <a:endParaRPr lang="en-US" dirty="0"/>
                    </a:p>
                    <a:p>
                      <a:r>
                        <a:rPr lang="en-US" dirty="0"/>
                        <a:t>Affected Body Area, Describe:</a:t>
                      </a:r>
                    </a:p>
                  </a:txBody>
                  <a:tcPr>
                    <a:solidFill>
                      <a:schemeClr val="accent3"/>
                    </a:solidFill>
                  </a:tcPr>
                </a:tc>
                <a:extLst>
                  <a:ext uri="{0D108BD9-81ED-4DB2-BD59-A6C34878D82A}">
                    <a16:rowId xmlns:a16="http://schemas.microsoft.com/office/drawing/2014/main" xmlns="" val="316904914"/>
                  </a:ext>
                </a:extLst>
              </a:tr>
              <a:tr h="1581061">
                <a:tc>
                  <a:txBody>
                    <a:bodyPr/>
                    <a:lstStyle/>
                    <a:p>
                      <a:endParaRPr lang="en-US" dirty="0"/>
                    </a:p>
                    <a:p>
                      <a:r>
                        <a:rPr lang="en-US" dirty="0"/>
                        <a:t>Ears</a:t>
                      </a:r>
                    </a:p>
                    <a:p>
                      <a:r>
                        <a:rPr lang="en-US" dirty="0"/>
                        <a:t>Nose</a:t>
                      </a:r>
                    </a:p>
                    <a:p>
                      <a:r>
                        <a:rPr lang="en-US" dirty="0"/>
                        <a:t>Mouth </a:t>
                      </a:r>
                    </a:p>
                    <a:p>
                      <a:r>
                        <a:rPr lang="en-US" dirty="0"/>
                        <a:t>Throat</a:t>
                      </a:r>
                    </a:p>
                  </a:txBody>
                  <a:tcPr/>
                </a:tc>
                <a:tc>
                  <a:txBody>
                    <a:bodyPr/>
                    <a:lstStyle/>
                    <a:p>
                      <a:endParaRPr lang="en-US" dirty="0"/>
                    </a:p>
                    <a:p>
                      <a:r>
                        <a:rPr lang="en-US" dirty="0"/>
                        <a:t>Respiratory</a:t>
                      </a:r>
                    </a:p>
                  </a:txBody>
                  <a:tcPr/>
                </a:tc>
                <a:tc>
                  <a:txBody>
                    <a:bodyPr/>
                    <a:lstStyle/>
                    <a:p>
                      <a:endParaRPr lang="en-US" dirty="0"/>
                    </a:p>
                    <a:p>
                      <a:r>
                        <a:rPr lang="en-US" dirty="0"/>
                        <a:t>Musculoskeletal</a:t>
                      </a:r>
                    </a:p>
                  </a:txBody>
                  <a:tcPr/>
                </a:tc>
                <a:tc>
                  <a:txBody>
                    <a:bodyPr/>
                    <a:lstStyle/>
                    <a:p>
                      <a:endParaRPr lang="en-US" dirty="0"/>
                    </a:p>
                    <a:p>
                      <a:r>
                        <a:rPr lang="en-US" dirty="0"/>
                        <a:t>Psychiatric</a:t>
                      </a:r>
                    </a:p>
                  </a:txBody>
                  <a:tcPr/>
                </a:tc>
                <a:tc vMerge="1">
                  <a:txBody>
                    <a:bodyPr/>
                    <a:lstStyle/>
                    <a:p>
                      <a:endParaRPr lang="en-US" dirty="0"/>
                    </a:p>
                  </a:txBody>
                  <a:tcPr/>
                </a:tc>
                <a:extLst>
                  <a:ext uri="{0D108BD9-81ED-4DB2-BD59-A6C34878D82A}">
                    <a16:rowId xmlns:a16="http://schemas.microsoft.com/office/drawing/2014/main" xmlns="" val="138337000"/>
                  </a:ext>
                </a:extLst>
              </a:tr>
              <a:tr h="1527574">
                <a:tc>
                  <a:txBody>
                    <a:bodyPr/>
                    <a:lstStyle/>
                    <a:p>
                      <a:endParaRPr lang="en-US" dirty="0"/>
                    </a:p>
                    <a:p>
                      <a:r>
                        <a:rPr lang="en-US" dirty="0"/>
                        <a:t>Eyes</a:t>
                      </a:r>
                    </a:p>
                  </a:txBody>
                  <a:tcPr/>
                </a:tc>
                <a:tc>
                  <a:txBody>
                    <a:bodyPr/>
                    <a:lstStyle/>
                    <a:p>
                      <a:endParaRPr lang="en-US" dirty="0"/>
                    </a:p>
                    <a:p>
                      <a:r>
                        <a:rPr lang="en-US" dirty="0"/>
                        <a:t>Gastrointestinal</a:t>
                      </a:r>
                    </a:p>
                  </a:txBody>
                  <a:tcPr/>
                </a:tc>
                <a:tc>
                  <a:txBody>
                    <a:bodyPr/>
                    <a:lstStyle/>
                    <a:p>
                      <a:endParaRPr lang="en-US" dirty="0"/>
                    </a:p>
                    <a:p>
                      <a:r>
                        <a:rPr lang="en-US" dirty="0"/>
                        <a:t>Integumentary</a:t>
                      </a:r>
                    </a:p>
                  </a:txBody>
                  <a:tcPr/>
                </a:tc>
                <a:tc>
                  <a:txBody>
                    <a:bodyPr/>
                    <a:lstStyle/>
                    <a:p>
                      <a:endParaRPr lang="en-US" dirty="0"/>
                    </a:p>
                    <a:p>
                      <a:r>
                        <a:rPr lang="en-US" dirty="0"/>
                        <a:t>Hematologic</a:t>
                      </a:r>
                    </a:p>
                    <a:p>
                      <a:r>
                        <a:rPr lang="en-US" dirty="0"/>
                        <a:t>Lymphatic</a:t>
                      </a:r>
                    </a:p>
                    <a:p>
                      <a:r>
                        <a:rPr lang="en-US" dirty="0"/>
                        <a:t>Immunologic</a:t>
                      </a:r>
                    </a:p>
                  </a:txBody>
                  <a:tcPr/>
                </a:tc>
                <a:tc vMerge="1">
                  <a:txBody>
                    <a:bodyPr/>
                    <a:lstStyle/>
                    <a:p>
                      <a:endParaRPr lang="en-US" dirty="0"/>
                    </a:p>
                  </a:txBody>
                  <a:tcPr/>
                </a:tc>
                <a:extLst>
                  <a:ext uri="{0D108BD9-81ED-4DB2-BD59-A6C34878D82A}">
                    <a16:rowId xmlns:a16="http://schemas.microsoft.com/office/drawing/2014/main" xmlns="" val="1403894515"/>
                  </a:ext>
                </a:extLst>
              </a:tr>
            </a:tbl>
          </a:graphicData>
        </a:graphic>
      </p:graphicFrame>
      <p:sp>
        <p:nvSpPr>
          <p:cNvPr id="4" name="Slide Number Placeholder 3">
            <a:extLst>
              <a:ext uri="{FF2B5EF4-FFF2-40B4-BE49-F238E27FC236}">
                <a16:creationId xmlns:a16="http://schemas.microsoft.com/office/drawing/2014/main" xmlns="" id="{F31414BF-EA76-402A-A5A5-0E4F81DDD70A}"/>
              </a:ext>
            </a:extLst>
          </p:cNvPr>
          <p:cNvSpPr>
            <a:spLocks noGrp="1"/>
          </p:cNvSpPr>
          <p:nvPr>
            <p:ph type="sldNum" sz="quarter" idx="12"/>
          </p:nvPr>
        </p:nvSpPr>
        <p:spPr/>
        <p:txBody>
          <a:bodyPr/>
          <a:lstStyle/>
          <a:p>
            <a:pPr>
              <a:defRPr/>
            </a:pPr>
            <a:fld id="{0B4461CB-4CA9-2A43-A3FA-624E1DA485A6}" type="slidenum">
              <a:rPr lang="en-US" smtClean="0"/>
              <a:pPr>
                <a:defRPr/>
              </a:pPr>
              <a:t>35</a:t>
            </a:fld>
            <a:endParaRPr lang="en-US"/>
          </a:p>
        </p:txBody>
      </p:sp>
      <p:sp>
        <p:nvSpPr>
          <p:cNvPr id="7" name="Action Button: Blank 6">
            <a:hlinkClick r:id="" action="ppaction://noaction" highlightClick="1"/>
            <a:extLst>
              <a:ext uri="{FF2B5EF4-FFF2-40B4-BE49-F238E27FC236}">
                <a16:creationId xmlns:a16="http://schemas.microsoft.com/office/drawing/2014/main" xmlns="" id="{926DDC12-1B62-4A70-AF2F-412D31691DE5}"/>
              </a:ext>
            </a:extLst>
          </p:cNvPr>
          <p:cNvSpPr/>
          <p:nvPr/>
        </p:nvSpPr>
        <p:spPr>
          <a:xfrm>
            <a:off x="457201" y="1639537"/>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8" name="Action Button: Blank 7">
            <a:hlinkClick r:id="" action="ppaction://noaction" highlightClick="1"/>
            <a:extLst>
              <a:ext uri="{FF2B5EF4-FFF2-40B4-BE49-F238E27FC236}">
                <a16:creationId xmlns:a16="http://schemas.microsoft.com/office/drawing/2014/main" xmlns="" id="{2DF22B1D-7C8A-4070-9420-5CEC0B55EA5B}"/>
              </a:ext>
            </a:extLst>
          </p:cNvPr>
          <p:cNvSpPr/>
          <p:nvPr/>
        </p:nvSpPr>
        <p:spPr>
          <a:xfrm>
            <a:off x="5625229" y="3197152"/>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9" name="Action Button: Blank 8">
            <a:hlinkClick r:id="" action="ppaction://noaction" highlightClick="1"/>
            <a:extLst>
              <a:ext uri="{FF2B5EF4-FFF2-40B4-BE49-F238E27FC236}">
                <a16:creationId xmlns:a16="http://schemas.microsoft.com/office/drawing/2014/main" xmlns="" id="{AF75D293-D7F2-439A-AA18-CE24777F6EAB}"/>
              </a:ext>
            </a:extLst>
          </p:cNvPr>
          <p:cNvSpPr/>
          <p:nvPr/>
        </p:nvSpPr>
        <p:spPr>
          <a:xfrm>
            <a:off x="3882433" y="3221001"/>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0" name="Action Button: Blank 9">
            <a:hlinkClick r:id="" action="ppaction://noaction" highlightClick="1"/>
            <a:extLst>
              <a:ext uri="{FF2B5EF4-FFF2-40B4-BE49-F238E27FC236}">
                <a16:creationId xmlns:a16="http://schemas.microsoft.com/office/drawing/2014/main" xmlns="" id="{023C3296-A0DA-414B-ACC3-0B0914E6B781}"/>
              </a:ext>
            </a:extLst>
          </p:cNvPr>
          <p:cNvSpPr/>
          <p:nvPr/>
        </p:nvSpPr>
        <p:spPr>
          <a:xfrm>
            <a:off x="2139637" y="3200505"/>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1" name="Action Button: Blank 10">
            <a:hlinkClick r:id="" action="ppaction://noaction" highlightClick="1"/>
            <a:extLst>
              <a:ext uri="{FF2B5EF4-FFF2-40B4-BE49-F238E27FC236}">
                <a16:creationId xmlns:a16="http://schemas.microsoft.com/office/drawing/2014/main" xmlns="" id="{BF1291E6-47F2-4EB3-B4E4-232329B1E614}"/>
              </a:ext>
            </a:extLst>
          </p:cNvPr>
          <p:cNvSpPr/>
          <p:nvPr/>
        </p:nvSpPr>
        <p:spPr>
          <a:xfrm>
            <a:off x="467763" y="3198996"/>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2" name="Action Button: Blank 11">
            <a:hlinkClick r:id="" action="ppaction://noaction" highlightClick="1"/>
            <a:extLst>
              <a:ext uri="{FF2B5EF4-FFF2-40B4-BE49-F238E27FC236}">
                <a16:creationId xmlns:a16="http://schemas.microsoft.com/office/drawing/2014/main" xmlns="" id="{393ED472-AB69-4F65-B36F-1CD91B5C754B}"/>
              </a:ext>
            </a:extLst>
          </p:cNvPr>
          <p:cNvSpPr/>
          <p:nvPr/>
        </p:nvSpPr>
        <p:spPr>
          <a:xfrm>
            <a:off x="5555811" y="1625640"/>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3" name="Action Button: Blank 12">
            <a:hlinkClick r:id="" action="ppaction://noaction" highlightClick="1"/>
            <a:extLst>
              <a:ext uri="{FF2B5EF4-FFF2-40B4-BE49-F238E27FC236}">
                <a16:creationId xmlns:a16="http://schemas.microsoft.com/office/drawing/2014/main" xmlns="" id="{0AD4578E-1DC6-4473-8968-7C83B4C3FE57}"/>
              </a:ext>
            </a:extLst>
          </p:cNvPr>
          <p:cNvSpPr/>
          <p:nvPr/>
        </p:nvSpPr>
        <p:spPr>
          <a:xfrm>
            <a:off x="3822073" y="1621393"/>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4" name="Action Button: Blank 13">
            <a:hlinkClick r:id="" action="ppaction://noaction" highlightClick="1"/>
            <a:extLst>
              <a:ext uri="{FF2B5EF4-FFF2-40B4-BE49-F238E27FC236}">
                <a16:creationId xmlns:a16="http://schemas.microsoft.com/office/drawing/2014/main" xmlns="" id="{D073CEF7-6C7C-4CEA-A334-5C628707FCA7}"/>
              </a:ext>
            </a:extLst>
          </p:cNvPr>
          <p:cNvSpPr/>
          <p:nvPr/>
        </p:nvSpPr>
        <p:spPr>
          <a:xfrm>
            <a:off x="2139637" y="1607905"/>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5" name="Action Button: Blank 14">
            <a:hlinkClick r:id="" action="ppaction://noaction" highlightClick="1"/>
            <a:extLst>
              <a:ext uri="{FF2B5EF4-FFF2-40B4-BE49-F238E27FC236}">
                <a16:creationId xmlns:a16="http://schemas.microsoft.com/office/drawing/2014/main" xmlns="" id="{34BA25D1-876B-49B1-91FF-0A30E3672002}"/>
              </a:ext>
            </a:extLst>
          </p:cNvPr>
          <p:cNvSpPr/>
          <p:nvPr/>
        </p:nvSpPr>
        <p:spPr>
          <a:xfrm>
            <a:off x="7288039" y="2716480"/>
            <a:ext cx="270095" cy="194608"/>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6" name="Action Button: Blank 15">
            <a:hlinkClick r:id="" action="ppaction://noaction" highlightClick="1"/>
            <a:extLst>
              <a:ext uri="{FF2B5EF4-FFF2-40B4-BE49-F238E27FC236}">
                <a16:creationId xmlns:a16="http://schemas.microsoft.com/office/drawing/2014/main" xmlns="" id="{9D0EB096-F08A-46F4-AC74-EDF70C20670C}"/>
              </a:ext>
            </a:extLst>
          </p:cNvPr>
          <p:cNvSpPr/>
          <p:nvPr/>
        </p:nvSpPr>
        <p:spPr>
          <a:xfrm>
            <a:off x="7288040" y="3665524"/>
            <a:ext cx="1398760" cy="2291656"/>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Bilat feet dm exam detailed</a:t>
            </a:r>
          </a:p>
        </p:txBody>
      </p:sp>
      <p:sp>
        <p:nvSpPr>
          <p:cNvPr id="17" name="Action Button: Blank 16">
            <a:hlinkClick r:id="" action="ppaction://noaction" highlightClick="1"/>
            <a:extLst>
              <a:ext uri="{FF2B5EF4-FFF2-40B4-BE49-F238E27FC236}">
                <a16:creationId xmlns:a16="http://schemas.microsoft.com/office/drawing/2014/main" xmlns="" id="{32CE7231-3944-46E7-ABE1-E3CDB0D4DA47}"/>
              </a:ext>
            </a:extLst>
          </p:cNvPr>
          <p:cNvSpPr/>
          <p:nvPr/>
        </p:nvSpPr>
        <p:spPr>
          <a:xfrm>
            <a:off x="5616166" y="4815230"/>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8" name="Action Button: Blank 17">
            <a:hlinkClick r:id="" action="ppaction://noaction" highlightClick="1"/>
            <a:extLst>
              <a:ext uri="{FF2B5EF4-FFF2-40B4-BE49-F238E27FC236}">
                <a16:creationId xmlns:a16="http://schemas.microsoft.com/office/drawing/2014/main" xmlns="" id="{01BD94B9-9FD0-45A8-A0B8-BA65A3959852}"/>
              </a:ext>
            </a:extLst>
          </p:cNvPr>
          <p:cNvSpPr/>
          <p:nvPr/>
        </p:nvSpPr>
        <p:spPr>
          <a:xfrm>
            <a:off x="3871876" y="4820609"/>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
        <p:nvSpPr>
          <p:cNvPr id="19" name="Action Button: Blank 18">
            <a:hlinkClick r:id="" action="ppaction://noaction" highlightClick="1"/>
            <a:extLst>
              <a:ext uri="{FF2B5EF4-FFF2-40B4-BE49-F238E27FC236}">
                <a16:creationId xmlns:a16="http://schemas.microsoft.com/office/drawing/2014/main" xmlns="" id="{7E243DA4-AAAD-4321-9D69-F66DE943ABD2}"/>
              </a:ext>
            </a:extLst>
          </p:cNvPr>
          <p:cNvSpPr/>
          <p:nvPr/>
        </p:nvSpPr>
        <p:spPr>
          <a:xfrm>
            <a:off x="2139637" y="4811352"/>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0" name="Action Button: Blank 19">
            <a:hlinkClick r:id="" action="ppaction://noaction" highlightClick="1"/>
            <a:extLst>
              <a:ext uri="{FF2B5EF4-FFF2-40B4-BE49-F238E27FC236}">
                <a16:creationId xmlns:a16="http://schemas.microsoft.com/office/drawing/2014/main" xmlns="" id="{89A597A7-E6B0-4862-9028-A5A45871A1DB}"/>
              </a:ext>
            </a:extLst>
          </p:cNvPr>
          <p:cNvSpPr/>
          <p:nvPr/>
        </p:nvSpPr>
        <p:spPr>
          <a:xfrm>
            <a:off x="467763" y="4815230"/>
            <a:ext cx="294238" cy="214894"/>
          </a:xfrm>
          <a:prstGeom prst="actionButtonBlank">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X</a:t>
            </a:r>
          </a:p>
        </p:txBody>
      </p:sp>
    </p:spTree>
    <p:extLst>
      <p:ext uri="{BB962C8B-B14F-4D97-AF65-F5344CB8AC3E}">
        <p14:creationId xmlns:p14="http://schemas.microsoft.com/office/powerpoint/2010/main" val="4163952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pPr algn="ctr" eaLnBrk="1" hangingPunct="1"/>
            <a:r>
              <a:rPr lang="en-US" altLang="en-US" b="1" dirty="0"/>
              <a:t>1997 PHYSICAL </a:t>
            </a:r>
            <a:br>
              <a:rPr lang="en-US" altLang="en-US" b="1" dirty="0"/>
            </a:br>
            <a:r>
              <a:rPr lang="en-US" altLang="en-US" b="1" dirty="0"/>
              <a:t>EXAMINATION</a:t>
            </a:r>
          </a:p>
        </p:txBody>
      </p:sp>
      <p:sp>
        <p:nvSpPr>
          <p:cNvPr id="31747" name="Rectangle 3"/>
          <p:cNvSpPr>
            <a:spLocks noGrp="1" noChangeArrowheads="1"/>
          </p:cNvSpPr>
          <p:nvPr>
            <p:ph type="subTitle" idx="1"/>
          </p:nvPr>
        </p:nvSpPr>
        <p:spPr>
          <a:xfrm>
            <a:off x="685800" y="3860799"/>
            <a:ext cx="7772400" cy="1791856"/>
          </a:xfrm>
        </p:spPr>
        <p:txBody>
          <a:bodyPr/>
          <a:lstStyle/>
          <a:p>
            <a:pPr algn="ctr" eaLnBrk="1" hangingPunct="1"/>
            <a:r>
              <a:rPr lang="en-US" altLang="en-US" b="1" dirty="0"/>
              <a:t>Neurological</a:t>
            </a:r>
          </a:p>
          <a:p>
            <a:pPr algn="ctr" eaLnBrk="1" hangingPunct="1"/>
            <a:r>
              <a:rPr lang="en-US" altLang="en-US" b="1" dirty="0"/>
              <a:t>Examination</a:t>
            </a:r>
          </a:p>
        </p:txBody>
      </p:sp>
    </p:spTree>
    <p:extLst>
      <p:ext uri="{BB962C8B-B14F-4D97-AF65-F5344CB8AC3E}">
        <p14:creationId xmlns:p14="http://schemas.microsoft.com/office/powerpoint/2010/main" val="38107342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D3F385E7-FE54-4410-AF84-70944B87DC86}"/>
              </a:ext>
            </a:extLst>
          </p:cNvPr>
          <p:cNvSpPr>
            <a:spLocks noGrp="1"/>
          </p:cNvSpPr>
          <p:nvPr>
            <p:ph type="sldNum" sz="quarter" idx="11"/>
          </p:nvPr>
        </p:nvSpPr>
        <p:spPr/>
        <p:txBody>
          <a:bodyPr/>
          <a:lstStyle/>
          <a:p>
            <a:fld id="{2AAE9BF7-CE42-415F-8E70-0287A582D9E8}" type="slidenum">
              <a:rPr lang="en-US" smtClean="0"/>
              <a:pPr/>
              <a:t>37</a:t>
            </a:fld>
            <a:endParaRPr lang="en-US"/>
          </a:p>
        </p:txBody>
      </p:sp>
      <p:graphicFrame>
        <p:nvGraphicFramePr>
          <p:cNvPr id="16" name="Table 15">
            <a:extLst>
              <a:ext uri="{FF2B5EF4-FFF2-40B4-BE49-F238E27FC236}">
                <a16:creationId xmlns:a16="http://schemas.microsoft.com/office/drawing/2014/main" xmlns="" id="{6ACAECFD-A599-4F4E-A5F0-0DCF308B50F0}"/>
              </a:ext>
            </a:extLst>
          </p:cNvPr>
          <p:cNvGraphicFramePr>
            <a:graphicFrameLocks noGrp="1"/>
          </p:cNvGraphicFramePr>
          <p:nvPr>
            <p:extLst>
              <p:ext uri="{D42A27DB-BD31-4B8C-83A1-F6EECF244321}">
                <p14:modId xmlns:p14="http://schemas.microsoft.com/office/powerpoint/2010/main" val="2247089770"/>
              </p:ext>
            </p:extLst>
          </p:nvPr>
        </p:nvGraphicFramePr>
        <p:xfrm>
          <a:off x="1" y="261256"/>
          <a:ext cx="9144000" cy="6596744"/>
        </p:xfrm>
        <a:graphic>
          <a:graphicData uri="http://schemas.openxmlformats.org/drawingml/2006/table">
            <a:tbl>
              <a:tblPr firstRow="1" firstCol="1" lastRow="1" lastCol="1" bandRow="1" bandCol="1"/>
              <a:tblGrid>
                <a:gridCol w="5155659">
                  <a:extLst>
                    <a:ext uri="{9D8B030D-6E8A-4147-A177-3AD203B41FA5}">
                      <a16:colId xmlns:a16="http://schemas.microsoft.com/office/drawing/2014/main" xmlns="" val="460091203"/>
                    </a:ext>
                  </a:extLst>
                </a:gridCol>
                <a:gridCol w="3988341">
                  <a:extLst>
                    <a:ext uri="{9D8B030D-6E8A-4147-A177-3AD203B41FA5}">
                      <a16:colId xmlns:a16="http://schemas.microsoft.com/office/drawing/2014/main" xmlns="" val="600368634"/>
                    </a:ext>
                  </a:extLst>
                </a:gridCol>
              </a:tblGrid>
              <a:tr h="680486">
                <a:tc gridSpan="2">
                  <a:txBody>
                    <a:bodyPr/>
                    <a:lstStyle/>
                    <a:p>
                      <a:pPr marL="0" marR="0" hangingPunct="0">
                        <a:spcBef>
                          <a:spcPts val="0"/>
                        </a:spcBef>
                        <a:spcAft>
                          <a:spcPts val="0"/>
                        </a:spcAft>
                      </a:pPr>
                      <a:r>
                        <a:rPr lang="en-US" sz="2800" dirty="0">
                          <a:solidFill>
                            <a:schemeClr val="bg1"/>
                          </a:solidFill>
                          <a:effectLst/>
                          <a:latin typeface="Times" panose="02020603050405020304" pitchFamily="18" charset="0"/>
                          <a:ea typeface="Times New Roman" panose="02020603050405020304" pitchFamily="18" charset="0"/>
                          <a:cs typeface="Times New Roman" panose="02020603050405020304" pitchFamily="18" charset="0"/>
                        </a:rPr>
                        <a:t>Comprehensive Single System Neuro Exam – 23 of 23 bullets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pPr marL="0" marR="0" hangingPunct="0">
                        <a:spcBef>
                          <a:spcPts val="0"/>
                        </a:spcBef>
                        <a:spcAft>
                          <a:spcPts val="0"/>
                        </a:spcAft>
                      </a:pPr>
                      <a:endParaRPr lang="en-US" sz="20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245034078"/>
                  </a:ext>
                </a:extLst>
              </a:tr>
              <a:tr h="670323">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General Appearance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Tone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xmlns="" val="2458534898"/>
                  </a:ext>
                </a:extLst>
              </a:tr>
              <a:tr h="730087">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3 or more vital signs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Strength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xmlns="" val="3461601443"/>
                  </a:ext>
                </a:extLst>
              </a:tr>
              <a:tr h="604211">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Fundus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Reflexes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xmlns="" val="4181826961"/>
                  </a:ext>
                </a:extLst>
              </a:tr>
              <a:tr h="1457820">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Cardiovascular Examination - pulses, bruits, or auscultation of heart (1) </a:t>
                      </a:r>
                    </a:p>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(1 point maximum)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Coordination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xmlns="" val="2687766625"/>
                  </a:ext>
                </a:extLst>
              </a:tr>
              <a:tr h="1476130">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Mental Status (5) </a:t>
                      </a:r>
                    </a:p>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Orientation to time, place, &amp; person; memory; attention span/concentration; language; fund of knowledge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Sensation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xmlns="" val="3630572764"/>
                  </a:ext>
                </a:extLst>
              </a:tr>
              <a:tr h="977687">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Cranial Nerves (8) </a:t>
                      </a:r>
                    </a:p>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2</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nd</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3</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rd</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4</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&amp; 6</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5</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7</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8</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9</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11</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12</a:t>
                      </a:r>
                      <a:r>
                        <a:rPr lang="en-US" sz="2000" baseline="30000" dirty="0">
                          <a:effectLst/>
                          <a:latin typeface="Times"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marL="0" marR="0" hangingPunct="0">
                        <a:spcBef>
                          <a:spcPts val="0"/>
                        </a:spcBef>
                        <a:spcAft>
                          <a:spcPts val="0"/>
                        </a:spcAft>
                      </a:pPr>
                      <a:r>
                        <a:rPr lang="en-US" sz="2000" dirty="0">
                          <a:effectLst/>
                          <a:latin typeface="Times" panose="02020603050405020304" pitchFamily="18" charset="0"/>
                          <a:ea typeface="Times New Roman" panose="02020603050405020304" pitchFamily="18" charset="0"/>
                          <a:cs typeface="Times New Roman" panose="02020603050405020304" pitchFamily="18" charset="0"/>
                        </a:rPr>
                        <a:t>Gait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xmlns="" val="1357064540"/>
                  </a:ext>
                </a:extLst>
              </a:tr>
            </a:tbl>
          </a:graphicData>
        </a:graphic>
      </p:graphicFrame>
    </p:spTree>
    <p:extLst>
      <p:ext uri="{BB962C8B-B14F-4D97-AF65-F5344CB8AC3E}">
        <p14:creationId xmlns:p14="http://schemas.microsoft.com/office/powerpoint/2010/main" val="4432863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D5FA709E-3747-479E-BCC1-540C3F91F59A}"/>
              </a:ext>
            </a:extLst>
          </p:cNvPr>
          <p:cNvSpPr>
            <a:spLocks noGrp="1"/>
          </p:cNvSpPr>
          <p:nvPr>
            <p:ph type="title"/>
          </p:nvPr>
        </p:nvSpPr>
        <p:spPr>
          <a:xfrm>
            <a:off x="316871" y="325925"/>
            <a:ext cx="8555525" cy="1426675"/>
          </a:xfrm>
        </p:spPr>
        <p:txBody>
          <a:bodyPr/>
          <a:lstStyle/>
          <a:p>
            <a:r>
              <a:rPr lang="en-US" altLang="en-US" b="1" dirty="0"/>
              <a:t>Content and Documentation Requirements, Neuro Exam </a:t>
            </a:r>
            <a:endParaRPr lang="en-US" dirty="0"/>
          </a:p>
        </p:txBody>
      </p:sp>
      <p:sp>
        <p:nvSpPr>
          <p:cNvPr id="5" name="Slide Number Placeholder 4">
            <a:extLst>
              <a:ext uri="{FF2B5EF4-FFF2-40B4-BE49-F238E27FC236}">
                <a16:creationId xmlns:a16="http://schemas.microsoft.com/office/drawing/2014/main" xmlns="" id="{EF924F68-77FA-491D-8CED-B0869D2A511F}"/>
              </a:ext>
            </a:extLst>
          </p:cNvPr>
          <p:cNvSpPr>
            <a:spLocks noGrp="1"/>
          </p:cNvSpPr>
          <p:nvPr>
            <p:ph type="sldNum" sz="quarter" idx="11"/>
          </p:nvPr>
        </p:nvSpPr>
        <p:spPr/>
        <p:txBody>
          <a:bodyPr/>
          <a:lstStyle/>
          <a:p>
            <a:pPr>
              <a:defRPr/>
            </a:pPr>
            <a:fld id="{2AAE9BF7-CE42-415F-8E70-0287A582D9E8}" type="slidenum">
              <a:rPr lang="en-US" smtClean="0"/>
              <a:pPr>
                <a:defRPr/>
              </a:pPr>
              <a:t>38</a:t>
            </a:fld>
            <a:endParaRPr lang="en-US"/>
          </a:p>
        </p:txBody>
      </p:sp>
      <p:graphicFrame>
        <p:nvGraphicFramePr>
          <p:cNvPr id="7" name="Table 6">
            <a:extLst>
              <a:ext uri="{FF2B5EF4-FFF2-40B4-BE49-F238E27FC236}">
                <a16:creationId xmlns:a16="http://schemas.microsoft.com/office/drawing/2014/main" xmlns="" id="{657F0C36-A0B7-41A6-956C-6E890FC50583}"/>
              </a:ext>
            </a:extLst>
          </p:cNvPr>
          <p:cNvGraphicFramePr>
            <a:graphicFrameLocks noGrp="1"/>
          </p:cNvGraphicFramePr>
          <p:nvPr>
            <p:extLst>
              <p:ext uri="{D42A27DB-BD31-4B8C-83A1-F6EECF244321}">
                <p14:modId xmlns:p14="http://schemas.microsoft.com/office/powerpoint/2010/main" val="1579663670"/>
              </p:ext>
            </p:extLst>
          </p:nvPr>
        </p:nvGraphicFramePr>
        <p:xfrm>
          <a:off x="226337" y="1973656"/>
          <a:ext cx="8555526" cy="4480560"/>
        </p:xfrm>
        <a:graphic>
          <a:graphicData uri="http://schemas.openxmlformats.org/drawingml/2006/table">
            <a:tbl>
              <a:tblPr firstRow="1" bandRow="1">
                <a:tableStyleId>{D03447BB-5D67-496B-8E87-E561075AD55C}</a:tableStyleId>
              </a:tblPr>
              <a:tblGrid>
                <a:gridCol w="5278171">
                  <a:extLst>
                    <a:ext uri="{9D8B030D-6E8A-4147-A177-3AD203B41FA5}">
                      <a16:colId xmlns:a16="http://schemas.microsoft.com/office/drawing/2014/main" xmlns="" val="1605519133"/>
                    </a:ext>
                  </a:extLst>
                </a:gridCol>
                <a:gridCol w="3277355">
                  <a:extLst>
                    <a:ext uri="{9D8B030D-6E8A-4147-A177-3AD203B41FA5}">
                      <a16:colId xmlns:a16="http://schemas.microsoft.com/office/drawing/2014/main" xmlns="" val="3410734937"/>
                    </a:ext>
                  </a:extLst>
                </a:gridCol>
              </a:tblGrid>
              <a:tr h="760491">
                <a:tc>
                  <a:txBody>
                    <a:bodyPr/>
                    <a:lstStyle/>
                    <a:p>
                      <a:pPr algn="ctr"/>
                      <a:r>
                        <a:rPr lang="en-US" sz="2800" dirty="0"/>
                        <a:t>Level of Exam</a:t>
                      </a:r>
                    </a:p>
                  </a:txBody>
                  <a:tcPr/>
                </a:tc>
                <a:tc>
                  <a:txBody>
                    <a:bodyPr/>
                    <a:lstStyle/>
                    <a:p>
                      <a:pPr algn="ctr"/>
                      <a:r>
                        <a:rPr lang="en-US" sz="2800" dirty="0"/>
                        <a:t>Perform and Document</a:t>
                      </a:r>
                    </a:p>
                  </a:txBody>
                  <a:tcPr/>
                </a:tc>
                <a:extLst>
                  <a:ext uri="{0D108BD9-81ED-4DB2-BD59-A6C34878D82A}">
                    <a16:rowId xmlns:a16="http://schemas.microsoft.com/office/drawing/2014/main" xmlns="" val="2741014884"/>
                  </a:ext>
                </a:extLst>
              </a:tr>
              <a:tr h="0">
                <a:tc>
                  <a:txBody>
                    <a:bodyPr/>
                    <a:lstStyle/>
                    <a:p>
                      <a:r>
                        <a:rPr lang="en-US" sz="2800" dirty="0"/>
                        <a:t>Problem Focused</a:t>
                      </a:r>
                    </a:p>
                    <a:p>
                      <a:r>
                        <a:rPr lang="en-US" sz="2400" dirty="0"/>
                        <a:t>99201/99212/99231</a:t>
                      </a:r>
                    </a:p>
                  </a:txBody>
                  <a:tcPr/>
                </a:tc>
                <a:tc>
                  <a:txBody>
                    <a:bodyPr/>
                    <a:lstStyle/>
                    <a:p>
                      <a:r>
                        <a:rPr lang="en-US" sz="2800" dirty="0"/>
                        <a:t>1-5 Bullets</a:t>
                      </a:r>
                    </a:p>
                  </a:txBody>
                  <a:tcPr/>
                </a:tc>
                <a:extLst>
                  <a:ext uri="{0D108BD9-81ED-4DB2-BD59-A6C34878D82A}">
                    <a16:rowId xmlns:a16="http://schemas.microsoft.com/office/drawing/2014/main" xmlns="" val="3929836913"/>
                  </a:ext>
                </a:extLst>
              </a:tr>
              <a:tr h="760491">
                <a:tc>
                  <a:txBody>
                    <a:bodyPr/>
                    <a:lstStyle/>
                    <a:p>
                      <a:r>
                        <a:rPr lang="en-US" sz="2800" dirty="0"/>
                        <a:t>Expanded Problem Focused</a:t>
                      </a:r>
                    </a:p>
                    <a:p>
                      <a:r>
                        <a:rPr lang="en-US" sz="2400" dirty="0"/>
                        <a:t>99202/99213/99232</a:t>
                      </a:r>
                    </a:p>
                  </a:txBody>
                  <a:tcPr/>
                </a:tc>
                <a:tc>
                  <a:txBody>
                    <a:bodyPr/>
                    <a:lstStyle/>
                    <a:p>
                      <a:r>
                        <a:rPr lang="en-US" sz="2800" dirty="0"/>
                        <a:t>6-7 Bullets</a:t>
                      </a:r>
                    </a:p>
                  </a:txBody>
                  <a:tcPr/>
                </a:tc>
                <a:extLst>
                  <a:ext uri="{0D108BD9-81ED-4DB2-BD59-A6C34878D82A}">
                    <a16:rowId xmlns:a16="http://schemas.microsoft.com/office/drawing/2014/main" xmlns="" val="3516908366"/>
                  </a:ext>
                </a:extLst>
              </a:tr>
              <a:tr h="760491">
                <a:tc>
                  <a:txBody>
                    <a:bodyPr/>
                    <a:lstStyle/>
                    <a:p>
                      <a:r>
                        <a:rPr lang="en-US" sz="2800" dirty="0"/>
                        <a:t>Detailed</a:t>
                      </a:r>
                    </a:p>
                    <a:p>
                      <a:r>
                        <a:rPr lang="en-US" sz="2400" dirty="0"/>
                        <a:t>99203/99214/99221/99233</a:t>
                      </a:r>
                    </a:p>
                  </a:txBody>
                  <a:tcPr/>
                </a:tc>
                <a:tc>
                  <a:txBody>
                    <a:bodyPr/>
                    <a:lstStyle/>
                    <a:p>
                      <a:r>
                        <a:rPr lang="en-US" sz="2800" dirty="0"/>
                        <a:t>12 or more Bullets</a:t>
                      </a:r>
                    </a:p>
                  </a:txBody>
                  <a:tcPr/>
                </a:tc>
                <a:extLst>
                  <a:ext uri="{0D108BD9-81ED-4DB2-BD59-A6C34878D82A}">
                    <a16:rowId xmlns:a16="http://schemas.microsoft.com/office/drawing/2014/main" xmlns="" val="4017666903"/>
                  </a:ext>
                </a:extLst>
              </a:tr>
              <a:tr h="760491">
                <a:tc>
                  <a:txBody>
                    <a:bodyPr/>
                    <a:lstStyle/>
                    <a:p>
                      <a:r>
                        <a:rPr lang="en-US" sz="2800" dirty="0"/>
                        <a:t>Comprehensive</a:t>
                      </a:r>
                    </a:p>
                    <a:p>
                      <a:r>
                        <a:rPr lang="en-US" sz="2400" dirty="0"/>
                        <a:t>99204/99205/99215/99222/99223</a:t>
                      </a:r>
                      <a:endParaRPr lang="en-US" sz="2800" dirty="0"/>
                    </a:p>
                  </a:txBody>
                  <a:tcPr/>
                </a:tc>
                <a:tc>
                  <a:txBody>
                    <a:bodyPr/>
                    <a:lstStyle/>
                    <a:p>
                      <a:r>
                        <a:rPr lang="en-US" sz="2800" dirty="0"/>
                        <a:t>All Bullets</a:t>
                      </a:r>
                    </a:p>
                  </a:txBody>
                  <a:tcPr/>
                </a:tc>
                <a:extLst>
                  <a:ext uri="{0D108BD9-81ED-4DB2-BD59-A6C34878D82A}">
                    <a16:rowId xmlns:a16="http://schemas.microsoft.com/office/drawing/2014/main" xmlns="" val="1952978149"/>
                  </a:ext>
                </a:extLst>
              </a:tr>
            </a:tbl>
          </a:graphicData>
        </a:graphic>
      </p:graphicFrame>
    </p:spTree>
    <p:extLst>
      <p:ext uri="{BB962C8B-B14F-4D97-AF65-F5344CB8AC3E}">
        <p14:creationId xmlns:p14="http://schemas.microsoft.com/office/powerpoint/2010/main" val="13883023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1600200"/>
          </a:xfrm>
        </p:spPr>
        <p:txBody>
          <a:bodyPr/>
          <a:lstStyle/>
          <a:p>
            <a:pPr eaLnBrk="1" hangingPunct="1"/>
            <a:r>
              <a:rPr lang="en-US" altLang="en-US" sz="6000" b="1"/>
              <a:t>EXAMINATION QUESTIONS</a:t>
            </a:r>
          </a:p>
        </p:txBody>
      </p:sp>
      <p:pic>
        <p:nvPicPr>
          <p:cNvPr id="36868" name="Picture 4" descr="questionstudy.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03500" y="2209800"/>
            <a:ext cx="3937000" cy="36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fld id="{BD0D2C58-0E79-4307-93F6-A18D9F102E6D}" type="slidenum">
              <a:rPr lang="en-US" smtClean="0"/>
              <a:pPr>
                <a:defRPr/>
              </a:pPr>
              <a:t>39</a:t>
            </a:fld>
            <a:endParaRPr lang="en-US"/>
          </a:p>
        </p:txBody>
      </p:sp>
    </p:spTree>
    <p:extLst>
      <p:ext uri="{BB962C8B-B14F-4D97-AF65-F5344CB8AC3E}">
        <p14:creationId xmlns:p14="http://schemas.microsoft.com/office/powerpoint/2010/main" val="254317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228600"/>
            <a:ext cx="7772400" cy="990600"/>
          </a:xfrm>
        </p:spPr>
        <p:txBody>
          <a:bodyPr/>
          <a:lstStyle/>
          <a:p>
            <a:r>
              <a:rPr lang="en-US" altLang="en-US" dirty="0"/>
              <a:t>Signature Attestations</a:t>
            </a:r>
          </a:p>
        </p:txBody>
      </p:sp>
      <p:sp>
        <p:nvSpPr>
          <p:cNvPr id="3" name="Content Placeholder 2"/>
          <p:cNvSpPr>
            <a:spLocks noGrp="1"/>
          </p:cNvSpPr>
          <p:nvPr>
            <p:ph idx="1"/>
          </p:nvPr>
        </p:nvSpPr>
        <p:spPr>
          <a:xfrm>
            <a:off x="381000" y="1062182"/>
            <a:ext cx="8077200" cy="5414818"/>
          </a:xfrm>
        </p:spPr>
        <p:txBody>
          <a:bodyPr/>
          <a:lstStyle/>
          <a:p>
            <a:pPr>
              <a:defRPr/>
            </a:pPr>
            <a:r>
              <a:rPr lang="en-US" sz="2000" dirty="0"/>
              <a:t>If your signature isn’t completed within the two business days following each service, a signature attestation should be appended and should include, but is not limited to, the following information:</a:t>
            </a:r>
          </a:p>
          <a:p>
            <a:pPr marL="0" indent="0">
              <a:buFontTx/>
              <a:buNone/>
              <a:defRPr/>
            </a:pPr>
            <a:endParaRPr lang="en-US" sz="2000" dirty="0"/>
          </a:p>
          <a:p>
            <a:pPr>
              <a:defRPr/>
            </a:pPr>
            <a:r>
              <a:rPr lang="en-US" sz="2000" dirty="0"/>
              <a:t>“I, _____[print full name of the physician/practitioner]___, hereby attest that the medical record entry for _____[date of service]___ accurately reflects signatures/notations that I made in my capacity as _____[insert provider credentials, e.g., M.D.]__when I treated/diagnosed the above listed Medicare beneficiary. I do hereby attest that this information is true, accurate and complete to the best of my knowledge and I understand that any falsification, omission, or concealment of material fact may subject me to administrative, civil, or criminal liability.”</a:t>
            </a:r>
          </a:p>
          <a:p>
            <a:pPr>
              <a:defRPr/>
            </a:pPr>
            <a:endParaRPr lang="en-US" sz="2000" dirty="0"/>
          </a:p>
          <a:p>
            <a:pPr lvl="1">
              <a:defRPr/>
            </a:pPr>
            <a:r>
              <a:rPr lang="en-US" sz="1800" dirty="0"/>
              <a:t>You’re allowed to change the format, but if you completely change the wording Compliance needs to review and approve</a:t>
            </a:r>
          </a:p>
        </p:txBody>
      </p:sp>
      <p:sp>
        <p:nvSpPr>
          <p:cNvPr id="4" name="Slide Number Placeholder 3"/>
          <p:cNvSpPr>
            <a:spLocks noGrp="1"/>
          </p:cNvSpPr>
          <p:nvPr>
            <p:ph type="sldNum" sz="quarter" idx="12"/>
          </p:nvPr>
        </p:nvSpPr>
        <p:spPr/>
        <p:txBody>
          <a:bodyPr/>
          <a:lstStyle/>
          <a:p>
            <a:pPr>
              <a:defRPr/>
            </a:pPr>
            <a:fld id="{0B4461CB-4CA9-2A43-A3FA-624E1DA485A6}" type="slidenum">
              <a:rPr lang="en-US" smtClean="0"/>
              <a:pPr>
                <a:defRPr/>
              </a:pPr>
              <a:t>4</a:t>
            </a:fld>
            <a:endParaRPr lang="en-US"/>
          </a:p>
        </p:txBody>
      </p:sp>
    </p:spTree>
    <p:extLst>
      <p:ext uri="{BB962C8B-B14F-4D97-AF65-F5344CB8AC3E}">
        <p14:creationId xmlns:p14="http://schemas.microsoft.com/office/powerpoint/2010/main" val="2342269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28600" y="526472"/>
            <a:ext cx="8458200" cy="840510"/>
          </a:xfrm>
        </p:spPr>
        <p:txBody>
          <a:bodyPr/>
          <a:lstStyle/>
          <a:p>
            <a:pPr eaLnBrk="1" hangingPunct="1"/>
            <a:r>
              <a:rPr lang="en-US" altLang="en-US" sz="3200" b="1" dirty="0"/>
              <a:t>MEDICAL DECISION MAKING INCLUDES:</a:t>
            </a:r>
          </a:p>
        </p:txBody>
      </p:sp>
      <p:sp>
        <p:nvSpPr>
          <p:cNvPr id="37891" name="Rectangle 3"/>
          <p:cNvSpPr>
            <a:spLocks noGrp="1" noChangeArrowheads="1"/>
          </p:cNvSpPr>
          <p:nvPr>
            <p:ph type="body" idx="1"/>
          </p:nvPr>
        </p:nvSpPr>
        <p:spPr>
          <a:xfrm>
            <a:off x="304800" y="2057400"/>
            <a:ext cx="8295992" cy="3908834"/>
          </a:xfrm>
        </p:spPr>
        <p:txBody>
          <a:bodyPr/>
          <a:lstStyle/>
          <a:p>
            <a:pPr eaLnBrk="1" hangingPunct="1"/>
            <a:r>
              <a:rPr lang="en-US" altLang="en-US" sz="2800" b="1" u="sng" dirty="0">
                <a:solidFill>
                  <a:schemeClr val="accent2"/>
                </a:solidFill>
              </a:rPr>
              <a:t>Part A</a:t>
            </a:r>
            <a:r>
              <a:rPr lang="en-US" altLang="en-US" sz="2800" dirty="0"/>
              <a:t> - Number of Diagnoses or Treatment Options</a:t>
            </a:r>
          </a:p>
          <a:p>
            <a:pPr eaLnBrk="1" hangingPunct="1"/>
            <a:endParaRPr lang="en-US" altLang="en-US" sz="2800" dirty="0"/>
          </a:p>
          <a:p>
            <a:pPr eaLnBrk="1" hangingPunct="1"/>
            <a:r>
              <a:rPr lang="en-US" altLang="en-US" sz="2800" b="1" u="sng" dirty="0">
                <a:solidFill>
                  <a:schemeClr val="accent2"/>
                </a:solidFill>
              </a:rPr>
              <a:t>Part B</a:t>
            </a:r>
            <a:r>
              <a:rPr lang="en-US" altLang="en-US" sz="2800" dirty="0"/>
              <a:t> - Amount and Complexity of Data</a:t>
            </a:r>
          </a:p>
          <a:p>
            <a:pPr eaLnBrk="1" hangingPunct="1"/>
            <a:endParaRPr lang="en-US" altLang="en-US" sz="2800" dirty="0"/>
          </a:p>
          <a:p>
            <a:pPr eaLnBrk="1" hangingPunct="1"/>
            <a:r>
              <a:rPr lang="en-US" altLang="en-US" sz="2800" b="1" u="sng" dirty="0">
                <a:solidFill>
                  <a:schemeClr val="accent2"/>
                </a:solidFill>
              </a:rPr>
              <a:t>Part C</a:t>
            </a:r>
            <a:r>
              <a:rPr lang="en-US" altLang="en-US" sz="2800" dirty="0"/>
              <a:t> - Risk of Significant Complications, Morbidity, 			  and Mortality</a:t>
            </a:r>
          </a:p>
          <a:p>
            <a:pPr eaLnBrk="1" hangingPunct="1">
              <a:buFontTx/>
              <a:buNone/>
            </a:pPr>
            <a:endParaRPr lang="en-US" altLang="en-US" sz="2800" dirty="0"/>
          </a:p>
          <a:p>
            <a:pPr eaLnBrk="1" hangingPunct="1">
              <a:buFontTx/>
              <a:buNone/>
            </a:pPr>
            <a:endParaRPr lang="en-US" altLang="en-US" dirty="0"/>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40</a:t>
            </a:fld>
            <a:endParaRPr lang="en-US"/>
          </a:p>
        </p:txBody>
      </p:sp>
    </p:spTree>
    <p:extLst>
      <p:ext uri="{BB962C8B-B14F-4D97-AF65-F5344CB8AC3E}">
        <p14:creationId xmlns:p14="http://schemas.microsoft.com/office/powerpoint/2010/main" val="4406547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525101" y="304800"/>
            <a:ext cx="7469110" cy="685014"/>
          </a:xfrm>
        </p:spPr>
        <p:txBody>
          <a:bodyPr>
            <a:normAutofit fontScale="90000"/>
          </a:bodyPr>
          <a:lstStyle/>
          <a:p>
            <a:r>
              <a:rPr lang="en-US" altLang="en-US" sz="3200" dirty="0"/>
              <a:t>4 TYPES OF MEDICAL DECISION MAKING</a:t>
            </a:r>
          </a:p>
        </p:txBody>
      </p:sp>
      <p:sp>
        <p:nvSpPr>
          <p:cNvPr id="38915" name="Content Placeholder 2"/>
          <p:cNvSpPr>
            <a:spLocks noGrp="1"/>
          </p:cNvSpPr>
          <p:nvPr>
            <p:ph idx="1"/>
          </p:nvPr>
        </p:nvSpPr>
        <p:spPr>
          <a:xfrm>
            <a:off x="207389" y="989813"/>
            <a:ext cx="8691513" cy="5731661"/>
          </a:xfrm>
        </p:spPr>
        <p:txBody>
          <a:bodyPr/>
          <a:lstStyle/>
          <a:p>
            <a:pPr eaLnBrk="1" hangingPunct="1">
              <a:lnSpc>
                <a:spcPct val="90000"/>
              </a:lnSpc>
            </a:pPr>
            <a:r>
              <a:rPr lang="en-US" altLang="en-US" sz="2000" b="1" u="sng" dirty="0">
                <a:solidFill>
                  <a:schemeClr val="accent2"/>
                </a:solidFill>
              </a:rPr>
              <a:t>Straightforward</a:t>
            </a:r>
            <a:r>
              <a:rPr lang="en-US" altLang="en-US" sz="2000" dirty="0"/>
              <a:t> – minimal diagnoses/management options, minimal to none complexity of data, and  minimal risk of complications and/or morbidity/mortality</a:t>
            </a:r>
          </a:p>
          <a:p>
            <a:pPr lvl="1">
              <a:lnSpc>
                <a:spcPct val="90000"/>
              </a:lnSpc>
            </a:pPr>
            <a:r>
              <a:rPr lang="en-US" altLang="en-US" sz="1600" dirty="0">
                <a:solidFill>
                  <a:schemeClr val="accent2"/>
                </a:solidFill>
              </a:rPr>
              <a:t>99201/99202/99212/99221/99231</a:t>
            </a:r>
          </a:p>
          <a:p>
            <a:pPr eaLnBrk="1" hangingPunct="1">
              <a:lnSpc>
                <a:spcPct val="90000"/>
              </a:lnSpc>
              <a:buFontTx/>
              <a:buNone/>
            </a:pPr>
            <a:endParaRPr lang="en-US" altLang="en-US" sz="2000" dirty="0"/>
          </a:p>
          <a:p>
            <a:pPr eaLnBrk="1" hangingPunct="1">
              <a:lnSpc>
                <a:spcPct val="90000"/>
              </a:lnSpc>
            </a:pPr>
            <a:r>
              <a:rPr lang="en-US" altLang="en-US" sz="2000" b="1" u="sng" dirty="0">
                <a:solidFill>
                  <a:schemeClr val="accent2"/>
                </a:solidFill>
              </a:rPr>
              <a:t>Low Complexity </a:t>
            </a:r>
            <a:r>
              <a:rPr lang="en-US" altLang="en-US" sz="2000" dirty="0"/>
              <a:t>–  limited diagnoses/management options, limited complexity of data, and low risk of complications and/or morbidity/mortality</a:t>
            </a:r>
          </a:p>
          <a:p>
            <a:pPr lvl="1">
              <a:lnSpc>
                <a:spcPct val="90000"/>
              </a:lnSpc>
            </a:pPr>
            <a:r>
              <a:rPr lang="en-US" altLang="en-US" sz="1600" dirty="0">
                <a:solidFill>
                  <a:schemeClr val="accent2"/>
                </a:solidFill>
              </a:rPr>
              <a:t>99203/99213/99221/99231</a:t>
            </a:r>
          </a:p>
          <a:p>
            <a:pPr eaLnBrk="1" hangingPunct="1">
              <a:lnSpc>
                <a:spcPct val="90000"/>
              </a:lnSpc>
            </a:pPr>
            <a:endParaRPr lang="en-US" altLang="en-US" sz="2000" dirty="0"/>
          </a:p>
          <a:p>
            <a:pPr eaLnBrk="1" hangingPunct="1">
              <a:lnSpc>
                <a:spcPct val="90000"/>
              </a:lnSpc>
            </a:pPr>
            <a:r>
              <a:rPr lang="en-US" altLang="en-US" sz="2000" b="1" u="sng" dirty="0">
                <a:solidFill>
                  <a:schemeClr val="accent2"/>
                </a:solidFill>
              </a:rPr>
              <a:t>Moderate Complexity </a:t>
            </a:r>
            <a:r>
              <a:rPr lang="en-US" altLang="en-US" sz="2000" dirty="0"/>
              <a:t>–  multiple diagnoses/management options, moderate complexity of data, and moderate risk of complications and/or morbidity/mortality</a:t>
            </a:r>
          </a:p>
          <a:p>
            <a:pPr lvl="1">
              <a:lnSpc>
                <a:spcPct val="90000"/>
              </a:lnSpc>
            </a:pPr>
            <a:r>
              <a:rPr lang="en-US" altLang="en-US" sz="1600" dirty="0">
                <a:solidFill>
                  <a:schemeClr val="accent2"/>
                </a:solidFill>
              </a:rPr>
              <a:t>99204/99214/99222/99232</a:t>
            </a:r>
          </a:p>
          <a:p>
            <a:pPr eaLnBrk="1" hangingPunct="1">
              <a:lnSpc>
                <a:spcPct val="90000"/>
              </a:lnSpc>
              <a:buFontTx/>
              <a:buNone/>
            </a:pPr>
            <a:endParaRPr lang="en-US" altLang="en-US" sz="2000" dirty="0"/>
          </a:p>
          <a:p>
            <a:pPr eaLnBrk="1" hangingPunct="1">
              <a:lnSpc>
                <a:spcPct val="90000"/>
              </a:lnSpc>
            </a:pPr>
            <a:r>
              <a:rPr lang="en-US" altLang="en-US" sz="2000" b="1" u="sng" dirty="0">
                <a:solidFill>
                  <a:schemeClr val="accent2"/>
                </a:solidFill>
              </a:rPr>
              <a:t>High Complexity </a:t>
            </a:r>
            <a:r>
              <a:rPr lang="en-US" altLang="en-US" sz="2000" dirty="0"/>
              <a:t>–  extensive diagnoses/management options, extensive complexity of data, and high risk of complications and/or morbidity/mortality</a:t>
            </a:r>
          </a:p>
          <a:p>
            <a:pPr lvl="1">
              <a:lnSpc>
                <a:spcPct val="90000"/>
              </a:lnSpc>
            </a:pPr>
            <a:r>
              <a:rPr lang="en-US" altLang="en-US" sz="1600" dirty="0">
                <a:solidFill>
                  <a:schemeClr val="accent2"/>
                </a:solidFill>
              </a:rPr>
              <a:t>99205/99215/99223/99233</a:t>
            </a: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41</a:t>
            </a:fld>
            <a:endParaRPr lang="en-US"/>
          </a:p>
        </p:txBody>
      </p:sp>
    </p:spTree>
    <p:extLst>
      <p:ext uri="{BB962C8B-B14F-4D97-AF65-F5344CB8AC3E}">
        <p14:creationId xmlns:p14="http://schemas.microsoft.com/office/powerpoint/2010/main" val="13555100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8600" y="228600"/>
            <a:ext cx="8763000" cy="1066800"/>
          </a:xfrm>
        </p:spPr>
        <p:txBody>
          <a:bodyPr/>
          <a:lstStyle/>
          <a:p>
            <a:pPr eaLnBrk="1" hangingPunct="1"/>
            <a:r>
              <a:rPr lang="en-US" altLang="en-US" b="1"/>
              <a:t>MEDICAL DECISION MAKING</a:t>
            </a:r>
          </a:p>
        </p:txBody>
      </p:sp>
      <p:sp>
        <p:nvSpPr>
          <p:cNvPr id="39939" name="Rectangle 3"/>
          <p:cNvSpPr>
            <a:spLocks noGrp="1" noChangeArrowheads="1"/>
          </p:cNvSpPr>
          <p:nvPr>
            <p:ph type="body" idx="1"/>
          </p:nvPr>
        </p:nvSpPr>
        <p:spPr>
          <a:xfrm>
            <a:off x="304800" y="1295400"/>
            <a:ext cx="8534400" cy="5257800"/>
          </a:xfrm>
        </p:spPr>
        <p:txBody>
          <a:bodyPr/>
          <a:lstStyle/>
          <a:p>
            <a:pPr eaLnBrk="1" hangingPunct="1">
              <a:lnSpc>
                <a:spcPct val="90000"/>
              </a:lnSpc>
            </a:pPr>
            <a:r>
              <a:rPr lang="en-US" altLang="en-US" sz="2800"/>
              <a:t>Medical Decision Making refers to the complexity of establishing a diagnosis and/or selecting a management option as measured by:</a:t>
            </a:r>
          </a:p>
          <a:p>
            <a:pPr eaLnBrk="1" hangingPunct="1">
              <a:lnSpc>
                <a:spcPct val="90000"/>
              </a:lnSpc>
              <a:buFontTx/>
              <a:buNone/>
            </a:pPr>
            <a:endParaRPr lang="en-US" altLang="en-US" sz="2800"/>
          </a:p>
          <a:p>
            <a:pPr lvl="1" eaLnBrk="1" hangingPunct="1">
              <a:lnSpc>
                <a:spcPct val="90000"/>
              </a:lnSpc>
            </a:pPr>
            <a:r>
              <a:rPr lang="en-US" altLang="en-US" sz="2400"/>
              <a:t>The number of possible diagnoses and/or the number of management options that must be considered;</a:t>
            </a:r>
          </a:p>
          <a:p>
            <a:pPr lvl="1" eaLnBrk="1" hangingPunct="1">
              <a:lnSpc>
                <a:spcPct val="90000"/>
              </a:lnSpc>
            </a:pPr>
            <a:r>
              <a:rPr lang="en-US" altLang="en-US" sz="2400"/>
              <a:t>The amount and/or complexity of medical records, diagnostic tests, and/or other information that must be obtained, reviewed, and analyzed; and</a:t>
            </a:r>
          </a:p>
          <a:p>
            <a:pPr lvl="1" eaLnBrk="1" hangingPunct="1">
              <a:lnSpc>
                <a:spcPct val="90000"/>
              </a:lnSpc>
            </a:pPr>
            <a:r>
              <a:rPr lang="en-US" altLang="en-US" sz="2400"/>
              <a:t>The risk of significant complications, morbidity, and/or mortality, as well as co-morbidities, associated with the patient’s presenting problem(s), the diagnostic procedure, and/or the possible management options </a:t>
            </a: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42</a:t>
            </a:fld>
            <a:endParaRPr lang="en-US"/>
          </a:p>
        </p:txBody>
      </p:sp>
    </p:spTree>
    <p:extLst>
      <p:ext uri="{BB962C8B-B14F-4D97-AF65-F5344CB8AC3E}">
        <p14:creationId xmlns:p14="http://schemas.microsoft.com/office/powerpoint/2010/main" val="39247731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40145" y="341744"/>
            <a:ext cx="8626764" cy="953655"/>
          </a:xfrm>
        </p:spPr>
        <p:txBody>
          <a:bodyPr>
            <a:normAutofit fontScale="90000"/>
          </a:bodyPr>
          <a:lstStyle/>
          <a:p>
            <a:pPr eaLnBrk="1" hangingPunct="1"/>
            <a:r>
              <a:rPr lang="en-US" altLang="en-US" sz="3200" b="1" dirty="0"/>
              <a:t>NUMBER OF DIAGNOSES OR TREATMENT OPTIONS</a:t>
            </a:r>
          </a:p>
        </p:txBody>
      </p:sp>
      <p:sp>
        <p:nvSpPr>
          <p:cNvPr id="40963" name="Rectangle 3"/>
          <p:cNvSpPr>
            <a:spLocks noGrp="1" noChangeArrowheads="1"/>
          </p:cNvSpPr>
          <p:nvPr>
            <p:ph type="body" idx="1"/>
          </p:nvPr>
        </p:nvSpPr>
        <p:spPr>
          <a:xfrm>
            <a:off x="685800" y="1447800"/>
            <a:ext cx="7772400" cy="5165436"/>
          </a:xfrm>
        </p:spPr>
        <p:txBody>
          <a:bodyPr/>
          <a:lstStyle/>
          <a:p>
            <a:pPr eaLnBrk="1" hangingPunct="1">
              <a:lnSpc>
                <a:spcPct val="90000"/>
              </a:lnSpc>
            </a:pPr>
            <a:r>
              <a:rPr lang="en-US" altLang="en-US" sz="2400" dirty="0"/>
              <a:t>Problems improving or resolving are less complex than those worsening or not improving as expected.</a:t>
            </a:r>
          </a:p>
          <a:p>
            <a:pPr eaLnBrk="1" hangingPunct="1">
              <a:lnSpc>
                <a:spcPct val="90000"/>
              </a:lnSpc>
            </a:pPr>
            <a:r>
              <a:rPr lang="en-US" altLang="en-US" sz="2400" dirty="0"/>
              <a:t>Presenting problems with established diagnoses mean documentation </a:t>
            </a:r>
            <a:r>
              <a:rPr lang="en-US" altLang="en-US" sz="2400" b="1" i="1" dirty="0">
                <a:solidFill>
                  <a:schemeClr val="accent2"/>
                </a:solidFill>
              </a:rPr>
              <a:t>must</a:t>
            </a:r>
            <a:r>
              <a:rPr lang="en-US" altLang="en-US" sz="2400" dirty="0">
                <a:solidFill>
                  <a:srgbClr val="FFFF00"/>
                </a:solidFill>
              </a:rPr>
              <a:t> </a:t>
            </a:r>
            <a:r>
              <a:rPr lang="en-US" altLang="en-US" sz="2400" dirty="0"/>
              <a:t>say if the problem is:</a:t>
            </a:r>
          </a:p>
          <a:p>
            <a:pPr eaLnBrk="1" hangingPunct="1">
              <a:lnSpc>
                <a:spcPct val="90000"/>
              </a:lnSpc>
            </a:pPr>
            <a:endParaRPr lang="en-US" altLang="en-US" sz="2400" dirty="0"/>
          </a:p>
          <a:p>
            <a:pPr lvl="1" eaLnBrk="1" hangingPunct="1">
              <a:lnSpc>
                <a:spcPct val="90000"/>
              </a:lnSpc>
            </a:pPr>
            <a:r>
              <a:rPr lang="en-US" altLang="en-US" sz="2000" dirty="0"/>
              <a:t>Improving, well-controlled, resolving, or resolved</a:t>
            </a:r>
          </a:p>
          <a:p>
            <a:pPr lvl="1" eaLnBrk="1" hangingPunct="1">
              <a:lnSpc>
                <a:spcPct val="90000"/>
              </a:lnSpc>
            </a:pPr>
            <a:r>
              <a:rPr lang="en-US" altLang="en-US" sz="2000" dirty="0"/>
              <a:t>Inadequately controlled, worsening, or failing to change as expected.</a:t>
            </a:r>
          </a:p>
          <a:p>
            <a:pPr lvl="1" eaLnBrk="1" hangingPunct="1">
              <a:lnSpc>
                <a:spcPct val="90000"/>
              </a:lnSpc>
              <a:buFontTx/>
              <a:buNone/>
            </a:pPr>
            <a:endParaRPr lang="en-US" altLang="en-US" sz="2000" dirty="0"/>
          </a:p>
          <a:p>
            <a:pPr eaLnBrk="1" hangingPunct="1">
              <a:lnSpc>
                <a:spcPct val="90000"/>
              </a:lnSpc>
            </a:pPr>
            <a:r>
              <a:rPr lang="en-US" altLang="en-US" sz="2000" dirty="0"/>
              <a:t>This element is based on the number and type of problems addressed during the encounter, the complexity of establishing a diagnosis, and the management decisions that must be made.   The number and type of diagnostic tests may be an indicator of the number of possible diagnoses.  The need to seek advice from others is another indicator of the complexity of diagnostic or management problems</a:t>
            </a: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43</a:t>
            </a:fld>
            <a:endParaRPr lang="en-US"/>
          </a:p>
        </p:txBody>
      </p:sp>
    </p:spTree>
    <p:extLst>
      <p:ext uri="{BB962C8B-B14F-4D97-AF65-F5344CB8AC3E}">
        <p14:creationId xmlns:p14="http://schemas.microsoft.com/office/powerpoint/2010/main" val="3639199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C1DC1A29-B7B3-4B26-AD57-41518A1A5B0B}"/>
              </a:ext>
            </a:extLst>
          </p:cNvPr>
          <p:cNvSpPr>
            <a:spLocks noGrp="1"/>
          </p:cNvSpPr>
          <p:nvPr>
            <p:ph type="sldNum" sz="quarter" idx="11"/>
          </p:nvPr>
        </p:nvSpPr>
        <p:spPr/>
        <p:txBody>
          <a:bodyPr/>
          <a:lstStyle/>
          <a:p>
            <a:pPr>
              <a:defRPr/>
            </a:pPr>
            <a:fld id="{2A72355B-D2EC-4EDB-8B7A-5FA51C0CA2C1}" type="slidenum">
              <a:rPr lang="en-US" smtClean="0"/>
              <a:pPr>
                <a:defRPr/>
              </a:pPr>
              <a:t>44</a:t>
            </a:fld>
            <a:endParaRPr lang="en-US"/>
          </a:p>
        </p:txBody>
      </p:sp>
      <p:graphicFrame>
        <p:nvGraphicFramePr>
          <p:cNvPr id="3" name="Table 2">
            <a:extLst>
              <a:ext uri="{FF2B5EF4-FFF2-40B4-BE49-F238E27FC236}">
                <a16:creationId xmlns:a16="http://schemas.microsoft.com/office/drawing/2014/main" xmlns="" id="{C64A0EF7-F63C-4DB9-A8D1-274962B3F770}"/>
              </a:ext>
            </a:extLst>
          </p:cNvPr>
          <p:cNvGraphicFramePr>
            <a:graphicFrameLocks noGrp="1"/>
          </p:cNvGraphicFramePr>
          <p:nvPr>
            <p:extLst>
              <p:ext uri="{D42A27DB-BD31-4B8C-83A1-F6EECF244321}">
                <p14:modId xmlns:p14="http://schemas.microsoft.com/office/powerpoint/2010/main" val="103436118"/>
              </p:ext>
            </p:extLst>
          </p:nvPr>
        </p:nvGraphicFramePr>
        <p:xfrm>
          <a:off x="162962" y="395582"/>
          <a:ext cx="8682275" cy="6066835"/>
        </p:xfrm>
        <a:graphic>
          <a:graphicData uri="http://schemas.openxmlformats.org/drawingml/2006/table">
            <a:tbl>
              <a:tblPr firstRow="1" bandRow="1">
                <a:tableStyleId>{D03447BB-5D67-496B-8E87-E561075AD55C}</a:tableStyleId>
              </a:tblPr>
              <a:tblGrid>
                <a:gridCol w="3472910">
                  <a:extLst>
                    <a:ext uri="{9D8B030D-6E8A-4147-A177-3AD203B41FA5}">
                      <a16:colId xmlns:a16="http://schemas.microsoft.com/office/drawing/2014/main" xmlns="" val="4061418320"/>
                    </a:ext>
                  </a:extLst>
                </a:gridCol>
                <a:gridCol w="1736455">
                  <a:extLst>
                    <a:ext uri="{9D8B030D-6E8A-4147-A177-3AD203B41FA5}">
                      <a16:colId xmlns:a16="http://schemas.microsoft.com/office/drawing/2014/main" xmlns="" val="486006397"/>
                    </a:ext>
                  </a:extLst>
                </a:gridCol>
                <a:gridCol w="1736455">
                  <a:extLst>
                    <a:ext uri="{9D8B030D-6E8A-4147-A177-3AD203B41FA5}">
                      <a16:colId xmlns:a16="http://schemas.microsoft.com/office/drawing/2014/main" xmlns="" val="1172440173"/>
                    </a:ext>
                  </a:extLst>
                </a:gridCol>
                <a:gridCol w="1736455">
                  <a:extLst>
                    <a:ext uri="{9D8B030D-6E8A-4147-A177-3AD203B41FA5}">
                      <a16:colId xmlns:a16="http://schemas.microsoft.com/office/drawing/2014/main" xmlns="" val="2276338792"/>
                    </a:ext>
                  </a:extLst>
                </a:gridCol>
              </a:tblGrid>
              <a:tr h="344030">
                <a:tc gridSpan="4">
                  <a:txBody>
                    <a:bodyPr/>
                    <a:lstStyle/>
                    <a:p>
                      <a:pPr algn="ctr"/>
                      <a:r>
                        <a:rPr lang="en-US" dirty="0"/>
                        <a:t>Diagnostic and/or Management Options</a:t>
                      </a:r>
                    </a:p>
                  </a:txBody>
                  <a:tcPr>
                    <a:lnL>
                      <a:noFill/>
                    </a:lnL>
                    <a:lnR>
                      <a:noFill/>
                    </a:lnR>
                    <a:lnT>
                      <a:noFill/>
                    </a:lnT>
                    <a:lnB w="25400" cmpd="sng">
                      <a:noFill/>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9287272"/>
                  </a:ext>
                </a:extLst>
              </a:tr>
              <a:tr h="581892">
                <a:tc gridSpan="4">
                  <a:txBody>
                    <a:bodyPr/>
                    <a:lstStyle/>
                    <a:p>
                      <a:pPr marL="342900" indent="-342900" algn="l">
                        <a:buFont typeface="+mj-lt"/>
                        <a:buAutoNum type="arabicPeriod"/>
                      </a:pPr>
                      <a:r>
                        <a:rPr lang="en-US" dirty="0"/>
                        <a:t>Indicate the number of each type of category problem below</a:t>
                      </a:r>
                    </a:p>
                    <a:p>
                      <a:pPr marL="342900" indent="-342900" algn="l">
                        <a:buFont typeface="+mj-lt"/>
                        <a:buAutoNum type="arabicPeriod"/>
                      </a:pPr>
                      <a:r>
                        <a:rPr lang="en-US" dirty="0"/>
                        <a:t>Multiply the number of the occurrence of the problem by that line’s value to indicate the total</a:t>
                      </a:r>
                    </a:p>
                    <a:p>
                      <a:pPr marL="342900" indent="-342900" algn="l">
                        <a:buFont typeface="+mj-lt"/>
                        <a:buAutoNum type="arabicPeriod"/>
                      </a:pPr>
                      <a:r>
                        <a:rPr lang="en-US" dirty="0"/>
                        <a:t>Add the totals to create the grand total</a:t>
                      </a:r>
                    </a:p>
                  </a:txBody>
                  <a:tcPr>
                    <a:lnL>
                      <a:noFill/>
                    </a:lnL>
                    <a:lnR>
                      <a:noFill/>
                    </a:lnR>
                    <a:lnT w="25400" cmpd="sng">
                      <a:noFill/>
                    </a:lnT>
                    <a:lnB>
                      <a:noFill/>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88978373"/>
                  </a:ext>
                </a:extLst>
              </a:tr>
              <a:tr h="646856">
                <a:tc>
                  <a:txBody>
                    <a:bodyPr/>
                    <a:lstStyle/>
                    <a:p>
                      <a:r>
                        <a:rPr lang="en-US" dirty="0"/>
                        <a:t>Category of Problems</a:t>
                      </a:r>
                    </a:p>
                  </a:txBody>
                  <a:tcPr>
                    <a:lnL>
                      <a:noFill/>
                    </a:lnL>
                    <a:lnR>
                      <a:noFill/>
                    </a:lnR>
                    <a:lnT>
                      <a:noFill/>
                    </a:lnT>
                    <a:lnB>
                      <a:noFill/>
                    </a:lnB>
                    <a:lnTlToBr w="12700" cmpd="sng">
                      <a:noFill/>
                      <a:prstDash val="solid"/>
                    </a:lnTlToBr>
                    <a:lnBlToTr w="12700" cmpd="sng">
                      <a:noFill/>
                      <a:prstDash val="solid"/>
                    </a:lnBlToTr>
                    <a:solidFill>
                      <a:schemeClr val="tx1"/>
                    </a:solidFill>
                  </a:tcPr>
                </a:tc>
                <a:tc>
                  <a:txBody>
                    <a:bodyPr/>
                    <a:lstStyle/>
                    <a:p>
                      <a:r>
                        <a:rPr lang="en-US" dirty="0"/>
                        <a:t>Occurrence of Problems</a:t>
                      </a:r>
                    </a:p>
                  </a:txBody>
                  <a:tcPr>
                    <a:lnL>
                      <a:noFill/>
                    </a:lnL>
                    <a:lnR>
                      <a:noFill/>
                    </a:lnR>
                    <a:lnT>
                      <a:noFill/>
                    </a:lnT>
                    <a:lnB>
                      <a:noFill/>
                    </a:lnB>
                    <a:lnTlToBr w="12700" cmpd="sng">
                      <a:noFill/>
                      <a:prstDash val="solid"/>
                    </a:lnTlToBr>
                    <a:lnBlToTr w="12700" cmpd="sng">
                      <a:noFill/>
                      <a:prstDash val="solid"/>
                    </a:lnBlToTr>
                    <a:solidFill>
                      <a:schemeClr val="tx1"/>
                    </a:solidFill>
                  </a:tcPr>
                </a:tc>
                <a:tc>
                  <a:txBody>
                    <a:bodyPr/>
                    <a:lstStyle/>
                    <a:p>
                      <a:r>
                        <a:rPr lang="en-US" dirty="0"/>
                        <a:t>Value</a:t>
                      </a:r>
                    </a:p>
                  </a:txBody>
                  <a:tcPr>
                    <a:lnL>
                      <a:noFill/>
                    </a:lnL>
                    <a:lnR>
                      <a:noFill/>
                    </a:lnR>
                    <a:lnT>
                      <a:noFill/>
                    </a:lnT>
                    <a:lnB>
                      <a:noFill/>
                    </a:lnB>
                    <a:lnTlToBr w="12700" cmpd="sng">
                      <a:noFill/>
                      <a:prstDash val="solid"/>
                    </a:lnTlToBr>
                    <a:lnBlToTr w="12700" cmpd="sng">
                      <a:noFill/>
                      <a:prstDash val="solid"/>
                    </a:lnBlToTr>
                    <a:solidFill>
                      <a:schemeClr val="tx1"/>
                    </a:solidFill>
                  </a:tcPr>
                </a:tc>
                <a:tc>
                  <a:txBody>
                    <a:bodyPr/>
                    <a:lstStyle/>
                    <a:p>
                      <a:r>
                        <a:rPr lang="en-US" dirty="0"/>
                        <a:t>Total</a:t>
                      </a:r>
                    </a:p>
                  </a:txBody>
                  <a:tcPr>
                    <a:lnL>
                      <a:noFill/>
                    </a:lnL>
                    <a:lnR>
                      <a:noFill/>
                    </a:lnR>
                    <a:lnT>
                      <a:noFill/>
                    </a:lnT>
                    <a:lnB>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xmlns="" val="3578014590"/>
                  </a:ext>
                </a:extLst>
              </a:tr>
              <a:tr h="646856">
                <a:tc>
                  <a:txBody>
                    <a:bodyPr/>
                    <a:lstStyle/>
                    <a:p>
                      <a:r>
                        <a:rPr lang="en-US" dirty="0"/>
                        <a:t>Self-limited or minor</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tc>
                  <a:txBody>
                    <a:bodyPr/>
                    <a:lstStyle/>
                    <a:p>
                      <a:pPr algn="ctr"/>
                      <a:r>
                        <a:rPr lang="en-US" dirty="0"/>
                        <a:t>1</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398755546"/>
                  </a:ext>
                </a:extLst>
              </a:tr>
              <a:tr h="646856">
                <a:tc>
                  <a:txBody>
                    <a:bodyPr/>
                    <a:lstStyle/>
                    <a:p>
                      <a:r>
                        <a:rPr lang="en-US" dirty="0"/>
                        <a:t>Established problem to provider, stable or improved</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tc>
                  <a:txBody>
                    <a:bodyPr/>
                    <a:lstStyle/>
                    <a:p>
                      <a:pPr algn="ctr"/>
                      <a:r>
                        <a:rPr lang="en-US" dirty="0"/>
                        <a:t>1</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3707663207"/>
                  </a:ext>
                </a:extLst>
              </a:tr>
              <a:tr h="646856">
                <a:tc>
                  <a:txBody>
                    <a:bodyPr/>
                    <a:lstStyle/>
                    <a:p>
                      <a:r>
                        <a:rPr lang="en-US" dirty="0"/>
                        <a:t>Established problem to provider, worsening or failing to change</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tc>
                  <a:txBody>
                    <a:bodyPr/>
                    <a:lstStyle/>
                    <a:p>
                      <a:pPr algn="ctr"/>
                      <a:r>
                        <a:rPr lang="en-US" dirty="0"/>
                        <a:t>2</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3984681986"/>
                  </a:ext>
                </a:extLst>
              </a:tr>
              <a:tr h="646856">
                <a:tc>
                  <a:txBody>
                    <a:bodyPr/>
                    <a:lstStyle/>
                    <a:p>
                      <a:r>
                        <a:rPr lang="en-US" dirty="0"/>
                        <a:t>New problem to provider, no additional work-up planned</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a:p>
                  </a:txBody>
                  <a:tcPr>
                    <a:lnL>
                      <a:noFill/>
                    </a:lnL>
                    <a:lnR>
                      <a:noFill/>
                    </a:lnR>
                    <a:lnT>
                      <a:noFill/>
                    </a:lnT>
                    <a:lnB>
                      <a:noFill/>
                    </a:lnB>
                    <a:lnTlToBr w="12700" cmpd="sng">
                      <a:noFill/>
                      <a:prstDash val="solid"/>
                    </a:lnTlToBr>
                    <a:lnBlToTr w="12700" cmpd="sng">
                      <a:noFill/>
                      <a:prstDash val="solid"/>
                    </a:lnBlToTr>
                  </a:tcPr>
                </a:tc>
                <a:tc>
                  <a:txBody>
                    <a:bodyPr/>
                    <a:lstStyle/>
                    <a:p>
                      <a:pPr algn="ctr"/>
                      <a:r>
                        <a:rPr lang="en-US" dirty="0"/>
                        <a:t>3</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4234512087"/>
                  </a:ext>
                </a:extLst>
              </a:tr>
              <a:tr h="637995">
                <a:tc>
                  <a:txBody>
                    <a:bodyPr/>
                    <a:lstStyle/>
                    <a:p>
                      <a:r>
                        <a:rPr lang="en-US" dirty="0"/>
                        <a:t>New problem to provider, additional work-up planned</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tc>
                  <a:txBody>
                    <a:bodyPr/>
                    <a:lstStyle/>
                    <a:p>
                      <a:pPr algn="ctr"/>
                      <a:r>
                        <a:rPr lang="en-US" dirty="0"/>
                        <a:t>4</a:t>
                      </a:r>
                    </a:p>
                  </a:txBody>
                  <a:tcPr>
                    <a:lnL>
                      <a:noFill/>
                    </a:lnL>
                    <a:lnR>
                      <a:noFill/>
                    </a:lnR>
                    <a:lnT>
                      <a:noFill/>
                    </a:lnT>
                    <a:lnB>
                      <a:noFill/>
                    </a:lnB>
                    <a:lnTlToBr w="12700" cmpd="sng">
                      <a:noFill/>
                      <a:prstDash val="solid"/>
                    </a:lnTlToBr>
                    <a:lnBlToTr w="12700" cmpd="sng">
                      <a:noFill/>
                      <a:prstDash val="solid"/>
                    </a:lnBlToTr>
                  </a:tcPr>
                </a:tc>
                <a:tc>
                  <a:txBody>
                    <a:bodyPr/>
                    <a:lstStyle/>
                    <a:p>
                      <a:pPr algn="ctr"/>
                      <a:endParaRPr lang="en-US" dirty="0"/>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954099389"/>
                  </a:ext>
                </a:extLst>
              </a:tr>
              <a:tr h="637995">
                <a:tc gridSpan="3">
                  <a:txBody>
                    <a:bodyPr/>
                    <a:lstStyle/>
                    <a:p>
                      <a:pPr algn="r"/>
                      <a:r>
                        <a:rPr lang="en-US" dirty="0"/>
                        <a:t>Grand Total</a:t>
                      </a:r>
                    </a:p>
                  </a:txBody>
                  <a:tcPr>
                    <a:lnL>
                      <a:noFill/>
                    </a:lnL>
                    <a:lnR>
                      <a:noFill/>
                    </a:lnR>
                    <a:lnT>
                      <a:noFill/>
                    </a:lnT>
                    <a:lnB>
                      <a:noFill/>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a:txBody>
                    <a:bodyPr/>
                    <a:lstStyle/>
                    <a:p>
                      <a:endParaRPr lang="en-US" dirty="0"/>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4143488272"/>
                  </a:ext>
                </a:extLst>
              </a:tr>
            </a:tbl>
          </a:graphicData>
        </a:graphic>
      </p:graphicFrame>
    </p:spTree>
    <p:extLst>
      <p:ext uri="{BB962C8B-B14F-4D97-AF65-F5344CB8AC3E}">
        <p14:creationId xmlns:p14="http://schemas.microsoft.com/office/powerpoint/2010/main" val="1360075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304800" y="228600"/>
            <a:ext cx="8610600" cy="685800"/>
          </a:xfrm>
        </p:spPr>
        <p:txBody>
          <a:bodyPr/>
          <a:lstStyle/>
          <a:p>
            <a:pPr eaLnBrk="1" hangingPunct="1"/>
            <a:r>
              <a:rPr lang="en-US" altLang="en-US" sz="3200" b="1"/>
              <a:t>AMOUNT AND/OR COMPLEXITY OF DATA</a:t>
            </a:r>
            <a:r>
              <a:rPr lang="en-US" altLang="en-US" sz="3200"/>
              <a:t>	</a:t>
            </a:r>
          </a:p>
        </p:txBody>
      </p:sp>
      <p:sp>
        <p:nvSpPr>
          <p:cNvPr id="41987" name="Rectangle 1027"/>
          <p:cNvSpPr>
            <a:spLocks noGrp="1" noChangeArrowheads="1"/>
          </p:cNvSpPr>
          <p:nvPr>
            <p:ph type="body" idx="1"/>
          </p:nvPr>
        </p:nvSpPr>
        <p:spPr>
          <a:xfrm>
            <a:off x="228600" y="1394691"/>
            <a:ext cx="8610600" cy="5326784"/>
          </a:xfrm>
        </p:spPr>
        <p:txBody>
          <a:bodyPr/>
          <a:lstStyle/>
          <a:p>
            <a:pPr eaLnBrk="1" hangingPunct="1">
              <a:lnSpc>
                <a:spcPct val="90000"/>
              </a:lnSpc>
            </a:pPr>
            <a:r>
              <a:rPr lang="en-US" altLang="en-US" sz="2800" dirty="0"/>
              <a:t>The amount and complexity of data to be reviewed depends on the types of diagnostic testing ordered and/or reviewed:</a:t>
            </a:r>
          </a:p>
          <a:p>
            <a:pPr marL="0" indent="0" eaLnBrk="1" hangingPunct="1">
              <a:lnSpc>
                <a:spcPct val="90000"/>
              </a:lnSpc>
              <a:buNone/>
            </a:pPr>
            <a:endParaRPr lang="en-US" altLang="en-US" sz="2800" dirty="0"/>
          </a:p>
          <a:p>
            <a:pPr lvl="1" eaLnBrk="1" hangingPunct="1">
              <a:lnSpc>
                <a:spcPct val="90000"/>
              </a:lnSpc>
            </a:pPr>
            <a:r>
              <a:rPr lang="en-US" altLang="en-US" sz="2000" dirty="0"/>
              <a:t>Lab tests</a:t>
            </a:r>
          </a:p>
          <a:p>
            <a:pPr lvl="1" eaLnBrk="1" hangingPunct="1">
              <a:lnSpc>
                <a:spcPct val="90000"/>
              </a:lnSpc>
            </a:pPr>
            <a:r>
              <a:rPr lang="en-US" altLang="en-US" sz="2000" dirty="0"/>
              <a:t>Radiology studies</a:t>
            </a:r>
          </a:p>
          <a:p>
            <a:pPr lvl="1" eaLnBrk="1" hangingPunct="1">
              <a:lnSpc>
                <a:spcPct val="90000"/>
              </a:lnSpc>
            </a:pPr>
            <a:r>
              <a:rPr lang="en-US" altLang="en-US" sz="2000" dirty="0"/>
              <a:t>Non-invasive medicine studies</a:t>
            </a:r>
          </a:p>
          <a:p>
            <a:pPr lvl="1" eaLnBrk="1" hangingPunct="1">
              <a:lnSpc>
                <a:spcPct val="90000"/>
              </a:lnSpc>
            </a:pPr>
            <a:r>
              <a:rPr lang="en-US" altLang="en-US" sz="2000" dirty="0"/>
              <a:t>Discussion with interpreting physician</a:t>
            </a:r>
          </a:p>
          <a:p>
            <a:pPr lvl="1" eaLnBrk="1" hangingPunct="1">
              <a:lnSpc>
                <a:spcPct val="90000"/>
              </a:lnSpc>
            </a:pPr>
            <a:r>
              <a:rPr lang="en-US" altLang="en-US" sz="2000" dirty="0"/>
              <a:t>Independent visualization with interpretation</a:t>
            </a:r>
          </a:p>
          <a:p>
            <a:pPr lvl="1" eaLnBrk="1" hangingPunct="1">
              <a:lnSpc>
                <a:spcPct val="90000"/>
              </a:lnSpc>
            </a:pPr>
            <a:r>
              <a:rPr lang="en-US" altLang="en-US" sz="2000" dirty="0"/>
              <a:t>Decision to obtain old records</a:t>
            </a:r>
          </a:p>
          <a:p>
            <a:pPr lvl="1" eaLnBrk="1" hangingPunct="1">
              <a:lnSpc>
                <a:spcPct val="90000"/>
              </a:lnSpc>
            </a:pPr>
            <a:r>
              <a:rPr lang="en-US" altLang="en-US" sz="2000" dirty="0"/>
              <a:t>Review and summary of old medical records</a:t>
            </a:r>
          </a:p>
          <a:p>
            <a:pPr lvl="1" eaLnBrk="1" hangingPunct="1">
              <a:lnSpc>
                <a:spcPct val="90000"/>
              </a:lnSpc>
            </a:pPr>
            <a:r>
              <a:rPr lang="en-US" altLang="en-US" sz="2000" dirty="0"/>
              <a:t>Obtaining history from someone other than the patient beyond what is normally obtained during the visit</a:t>
            </a: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45</a:t>
            </a:fld>
            <a:endParaRPr lang="en-US"/>
          </a:p>
        </p:txBody>
      </p:sp>
    </p:spTree>
    <p:extLst>
      <p:ext uri="{BB962C8B-B14F-4D97-AF65-F5344CB8AC3E}">
        <p14:creationId xmlns:p14="http://schemas.microsoft.com/office/powerpoint/2010/main" val="1791805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058AFAAC-0039-4B26-90EA-C10F84D59ADF}"/>
              </a:ext>
            </a:extLst>
          </p:cNvPr>
          <p:cNvSpPr>
            <a:spLocks noGrp="1"/>
          </p:cNvSpPr>
          <p:nvPr>
            <p:ph type="sldNum" sz="quarter" idx="11"/>
          </p:nvPr>
        </p:nvSpPr>
        <p:spPr/>
        <p:txBody>
          <a:bodyPr/>
          <a:lstStyle/>
          <a:p>
            <a:pPr>
              <a:defRPr/>
            </a:pPr>
            <a:fld id="{2A72355B-D2EC-4EDB-8B7A-5FA51C0CA2C1}" type="slidenum">
              <a:rPr lang="en-US" smtClean="0"/>
              <a:pPr>
                <a:defRPr/>
              </a:pPr>
              <a:t>46</a:t>
            </a:fld>
            <a:endParaRPr lang="en-US"/>
          </a:p>
        </p:txBody>
      </p:sp>
      <p:graphicFrame>
        <p:nvGraphicFramePr>
          <p:cNvPr id="3" name="Table 2">
            <a:extLst>
              <a:ext uri="{FF2B5EF4-FFF2-40B4-BE49-F238E27FC236}">
                <a16:creationId xmlns:a16="http://schemas.microsoft.com/office/drawing/2014/main" xmlns="" id="{3FDFD091-4938-4653-8230-78CA29740C6C}"/>
              </a:ext>
            </a:extLst>
          </p:cNvPr>
          <p:cNvGraphicFramePr>
            <a:graphicFrameLocks noGrp="1"/>
          </p:cNvGraphicFramePr>
          <p:nvPr>
            <p:extLst>
              <p:ext uri="{D42A27DB-BD31-4B8C-83A1-F6EECF244321}">
                <p14:modId xmlns:p14="http://schemas.microsoft.com/office/powerpoint/2010/main" val="2349122612"/>
              </p:ext>
            </p:extLst>
          </p:nvPr>
        </p:nvGraphicFramePr>
        <p:xfrm>
          <a:off x="0" y="235390"/>
          <a:ext cx="9144000" cy="6636130"/>
        </p:xfrm>
        <a:graphic>
          <a:graphicData uri="http://schemas.openxmlformats.org/drawingml/2006/table">
            <a:tbl>
              <a:tblPr firstRow="1" bandRow="1">
                <a:tableStyleId>{D03447BB-5D67-496B-8E87-E561075AD55C}</a:tableStyleId>
              </a:tblPr>
              <a:tblGrid>
                <a:gridCol w="7321437">
                  <a:extLst>
                    <a:ext uri="{9D8B030D-6E8A-4147-A177-3AD203B41FA5}">
                      <a16:colId xmlns:a16="http://schemas.microsoft.com/office/drawing/2014/main" xmlns="" val="4244966617"/>
                    </a:ext>
                  </a:extLst>
                </a:gridCol>
                <a:gridCol w="1822563">
                  <a:extLst>
                    <a:ext uri="{9D8B030D-6E8A-4147-A177-3AD203B41FA5}">
                      <a16:colId xmlns:a16="http://schemas.microsoft.com/office/drawing/2014/main" xmlns="" val="3697987331"/>
                    </a:ext>
                  </a:extLst>
                </a:gridCol>
              </a:tblGrid>
              <a:tr h="485012">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t>Amount and/or Complexity of Data to be Reviewed</a:t>
                      </a:r>
                      <a:endParaRPr lang="en-US" dirty="0"/>
                    </a:p>
                  </a:txBody>
                  <a:tcPr/>
                </a:tc>
                <a:tc hMerge="1">
                  <a:txBody>
                    <a:bodyPr/>
                    <a:lstStyle/>
                    <a:p>
                      <a:endParaRPr lang="en-US" dirty="0"/>
                    </a:p>
                  </a:txBody>
                  <a:tcPr/>
                </a:tc>
                <a:extLst>
                  <a:ext uri="{0D108BD9-81ED-4DB2-BD59-A6C34878D82A}">
                    <a16:rowId xmlns:a16="http://schemas.microsoft.com/office/drawing/2014/main" xmlns="" val="3693312204"/>
                  </a:ext>
                </a:extLst>
              </a:tr>
              <a:tr h="657113">
                <a:tc gridSpan="2">
                  <a:txBody>
                    <a:bodyPr/>
                    <a:lstStyle/>
                    <a:p>
                      <a:pPr marL="342900" indent="-342900" algn="l">
                        <a:buFont typeface="+mj-lt"/>
                        <a:buAutoNum type="arabicPeriod"/>
                      </a:pPr>
                      <a:r>
                        <a:rPr lang="en-US" dirty="0"/>
                        <a:t>Count 1-2 Points for Each Line of Data Selected</a:t>
                      </a:r>
                    </a:p>
                    <a:p>
                      <a:pPr marL="342900" indent="-342900" algn="l">
                        <a:buFont typeface="+mj-lt"/>
                        <a:buAutoNum type="arabicPeriod"/>
                      </a:pPr>
                      <a:r>
                        <a:rPr lang="en-US" dirty="0"/>
                        <a:t>Only 1 element may be counted per each line, i.e., order and review = 1 point, not 2</a:t>
                      </a:r>
                    </a:p>
                  </a:txBody>
                  <a:tcPr/>
                </a:tc>
                <a:tc hMerge="1">
                  <a:txBody>
                    <a:bodyPr/>
                    <a:lstStyle/>
                    <a:p>
                      <a:endParaRPr lang="en-US"/>
                    </a:p>
                  </a:txBody>
                  <a:tcPr/>
                </a:tc>
                <a:extLst>
                  <a:ext uri="{0D108BD9-81ED-4DB2-BD59-A6C34878D82A}">
                    <a16:rowId xmlns:a16="http://schemas.microsoft.com/office/drawing/2014/main" xmlns="" val="4252057174"/>
                  </a:ext>
                </a:extLst>
              </a:tr>
              <a:tr h="613245">
                <a:tc>
                  <a:txBody>
                    <a:bodyPr/>
                    <a:lstStyle/>
                    <a:p>
                      <a:pPr algn="ctr"/>
                      <a:r>
                        <a:rPr lang="en-US" dirty="0"/>
                        <a:t>Data to be Reviewed</a:t>
                      </a:r>
                    </a:p>
                  </a:txBody>
                  <a:tcPr>
                    <a:solidFill>
                      <a:schemeClr val="tx1"/>
                    </a:solidFill>
                  </a:tcPr>
                </a:tc>
                <a:tc>
                  <a:txBody>
                    <a:bodyPr/>
                    <a:lstStyle/>
                    <a:p>
                      <a:pPr algn="ctr"/>
                      <a:r>
                        <a:rPr lang="en-US" dirty="0"/>
                        <a:t>Point(s)</a:t>
                      </a:r>
                    </a:p>
                  </a:txBody>
                  <a:tcPr>
                    <a:solidFill>
                      <a:schemeClr val="tx1"/>
                    </a:solidFill>
                  </a:tcPr>
                </a:tc>
                <a:extLst>
                  <a:ext uri="{0D108BD9-81ED-4DB2-BD59-A6C34878D82A}">
                    <a16:rowId xmlns:a16="http://schemas.microsoft.com/office/drawing/2014/main" xmlns="" val="1121354833"/>
                  </a:ext>
                </a:extLst>
              </a:tr>
              <a:tr h="613245">
                <a:tc>
                  <a:txBody>
                    <a:bodyPr/>
                    <a:lstStyle/>
                    <a:p>
                      <a:pPr algn="l" fontAlgn="t"/>
                      <a:r>
                        <a:rPr lang="en-US" sz="1400" b="0" i="0" u="none" strike="noStrike" dirty="0">
                          <a:solidFill>
                            <a:srgbClr val="000000"/>
                          </a:solidFill>
                          <a:latin typeface="Calibri" pitchFamily="34" charset="0"/>
                        </a:rPr>
                        <a:t>Review and/or order of clinical lab tests</a:t>
                      </a:r>
                    </a:p>
                  </a:txBody>
                  <a:tcPr marL="9451" marR="9451" marT="9451" marB="0"/>
                </a:tc>
                <a:tc>
                  <a:txBody>
                    <a:bodyPr/>
                    <a:lstStyle/>
                    <a:p>
                      <a:pPr algn="ctr"/>
                      <a:r>
                        <a:rPr lang="en-US" dirty="0"/>
                        <a:t>1</a:t>
                      </a:r>
                    </a:p>
                  </a:txBody>
                  <a:tcPr marL="9451" marR="9451" marT="9451" marB="0"/>
                </a:tc>
                <a:extLst>
                  <a:ext uri="{0D108BD9-81ED-4DB2-BD59-A6C34878D82A}">
                    <a16:rowId xmlns:a16="http://schemas.microsoft.com/office/drawing/2014/main" xmlns="" val="2695722681"/>
                  </a:ext>
                </a:extLst>
              </a:tr>
              <a:tr h="613245">
                <a:tc>
                  <a:txBody>
                    <a:bodyPr/>
                    <a:lstStyle/>
                    <a:p>
                      <a:pPr algn="l" fontAlgn="t"/>
                      <a:r>
                        <a:rPr lang="en-US" sz="1400" b="0" i="0" u="none" strike="noStrike" dirty="0">
                          <a:solidFill>
                            <a:srgbClr val="000000"/>
                          </a:solidFill>
                          <a:latin typeface="Calibri" pitchFamily="34" charset="0"/>
                        </a:rPr>
                        <a:t>Review and/or order of tests in the radiology section of CPT</a:t>
                      </a:r>
                    </a:p>
                  </a:txBody>
                  <a:tcPr marL="9451" marR="9451" marT="9451" marB="0"/>
                </a:tc>
                <a:tc>
                  <a:txBody>
                    <a:bodyPr/>
                    <a:lstStyle/>
                    <a:p>
                      <a:pPr algn="ctr"/>
                      <a:r>
                        <a:rPr lang="en-US" dirty="0"/>
                        <a:t>1</a:t>
                      </a:r>
                    </a:p>
                  </a:txBody>
                  <a:tcPr marL="9451" marR="9451" marT="9451" marB="0"/>
                </a:tc>
                <a:extLst>
                  <a:ext uri="{0D108BD9-81ED-4DB2-BD59-A6C34878D82A}">
                    <a16:rowId xmlns:a16="http://schemas.microsoft.com/office/drawing/2014/main" xmlns="" val="422196293"/>
                  </a:ext>
                </a:extLst>
              </a:tr>
              <a:tr h="613245">
                <a:tc>
                  <a:txBody>
                    <a:bodyPr/>
                    <a:lstStyle/>
                    <a:p>
                      <a:pPr algn="l" fontAlgn="t"/>
                      <a:r>
                        <a:rPr lang="en-US" sz="1400" b="0" i="0" u="none" strike="noStrike" dirty="0">
                          <a:solidFill>
                            <a:srgbClr val="000000"/>
                          </a:solidFill>
                          <a:latin typeface="Calibri" pitchFamily="34" charset="0"/>
                        </a:rPr>
                        <a:t>Review and/or order of tests in the medicine section of CPT</a:t>
                      </a:r>
                    </a:p>
                  </a:txBody>
                  <a:tcPr marL="9451" marR="9451" marT="9451" marB="0"/>
                </a:tc>
                <a:tc>
                  <a:txBody>
                    <a:bodyPr/>
                    <a:lstStyle/>
                    <a:p>
                      <a:pPr algn="ctr"/>
                      <a:r>
                        <a:rPr lang="en-US" dirty="0"/>
                        <a:t>1</a:t>
                      </a:r>
                    </a:p>
                  </a:txBody>
                  <a:tcPr marL="9451" marR="9451" marT="9451" marB="0"/>
                </a:tc>
                <a:extLst>
                  <a:ext uri="{0D108BD9-81ED-4DB2-BD59-A6C34878D82A}">
                    <a16:rowId xmlns:a16="http://schemas.microsoft.com/office/drawing/2014/main" xmlns="" val="4085226193"/>
                  </a:ext>
                </a:extLst>
              </a:tr>
              <a:tr h="613245">
                <a:tc>
                  <a:txBody>
                    <a:bodyPr/>
                    <a:lstStyle/>
                    <a:p>
                      <a:pPr algn="l" fontAlgn="t"/>
                      <a:r>
                        <a:rPr lang="en-US" sz="1400" b="0" i="0" u="none" strike="noStrike" dirty="0">
                          <a:solidFill>
                            <a:srgbClr val="000000"/>
                          </a:solidFill>
                          <a:latin typeface="Calibri" pitchFamily="34" charset="0"/>
                        </a:rPr>
                        <a:t>Discussion of test results with performing physician</a:t>
                      </a:r>
                    </a:p>
                  </a:txBody>
                  <a:tcPr marL="9451" marR="9451" marT="9451" marB="0"/>
                </a:tc>
                <a:tc>
                  <a:txBody>
                    <a:bodyPr/>
                    <a:lstStyle/>
                    <a:p>
                      <a:pPr algn="ctr"/>
                      <a:r>
                        <a:rPr lang="en-US" dirty="0"/>
                        <a:t>1</a:t>
                      </a:r>
                    </a:p>
                  </a:txBody>
                  <a:tcPr marL="9451" marR="9451" marT="9451" marB="0"/>
                </a:tc>
                <a:extLst>
                  <a:ext uri="{0D108BD9-81ED-4DB2-BD59-A6C34878D82A}">
                    <a16:rowId xmlns:a16="http://schemas.microsoft.com/office/drawing/2014/main" xmlns="" val="976826964"/>
                  </a:ext>
                </a:extLst>
              </a:tr>
              <a:tr h="613245">
                <a:tc>
                  <a:txBody>
                    <a:bodyPr/>
                    <a:lstStyle/>
                    <a:p>
                      <a:pPr algn="l" fontAlgn="t"/>
                      <a:r>
                        <a:rPr lang="en-US" sz="1400" b="0" i="0" u="none" strike="noStrike" dirty="0">
                          <a:solidFill>
                            <a:srgbClr val="000000"/>
                          </a:solidFill>
                          <a:latin typeface="Calibri" pitchFamily="34" charset="0"/>
                        </a:rPr>
                        <a:t>Decision to obtain old records and/or obtain history from someone other than patient</a:t>
                      </a:r>
                    </a:p>
                  </a:txBody>
                  <a:tcPr marL="9451" marR="9451" marT="9451" marB="0"/>
                </a:tc>
                <a:tc>
                  <a:txBody>
                    <a:bodyPr/>
                    <a:lstStyle/>
                    <a:p>
                      <a:pPr algn="ctr"/>
                      <a:r>
                        <a:rPr lang="en-US" dirty="0"/>
                        <a:t>1</a:t>
                      </a:r>
                    </a:p>
                  </a:txBody>
                  <a:tcPr marL="9451" marR="9451" marT="9451" marB="0"/>
                </a:tc>
                <a:extLst>
                  <a:ext uri="{0D108BD9-81ED-4DB2-BD59-A6C34878D82A}">
                    <a16:rowId xmlns:a16="http://schemas.microsoft.com/office/drawing/2014/main" xmlns="" val="2899760384"/>
                  </a:ext>
                </a:extLst>
              </a:tr>
              <a:tr h="604845">
                <a:tc>
                  <a:txBody>
                    <a:bodyPr/>
                    <a:lstStyle/>
                    <a:p>
                      <a:pPr algn="l" fontAlgn="t"/>
                      <a:r>
                        <a:rPr lang="en-US" sz="1400" b="0" i="0" u="none" strike="noStrike" dirty="0">
                          <a:solidFill>
                            <a:srgbClr val="000000"/>
                          </a:solidFill>
                          <a:latin typeface="Calibri" pitchFamily="34" charset="0"/>
                        </a:rPr>
                        <a:t>Review and summarization of old records and/or obtaining history from someone other than patient and/or discussion of case with another health care provider</a:t>
                      </a:r>
                    </a:p>
                  </a:txBody>
                  <a:tcPr marL="9451" marR="9451" marT="9451" marB="0"/>
                </a:tc>
                <a:tc>
                  <a:txBody>
                    <a:bodyPr/>
                    <a:lstStyle/>
                    <a:p>
                      <a:pPr algn="ctr"/>
                      <a:r>
                        <a:rPr lang="en-US" dirty="0"/>
                        <a:t>2</a:t>
                      </a:r>
                    </a:p>
                  </a:txBody>
                  <a:tcPr marL="9451" marR="9451" marT="9451" marB="0"/>
                </a:tc>
                <a:extLst>
                  <a:ext uri="{0D108BD9-81ED-4DB2-BD59-A6C34878D82A}">
                    <a16:rowId xmlns:a16="http://schemas.microsoft.com/office/drawing/2014/main" xmlns="" val="4077836233"/>
                  </a:ext>
                </a:extLst>
              </a:tr>
              <a:tr h="604845">
                <a:tc>
                  <a:txBody>
                    <a:bodyPr/>
                    <a:lstStyle/>
                    <a:p>
                      <a:pPr algn="l" fontAlgn="t"/>
                      <a:r>
                        <a:rPr lang="en-US" sz="1400" b="0" i="0" u="none" strike="noStrike" dirty="0">
                          <a:solidFill>
                            <a:srgbClr val="000000"/>
                          </a:solidFill>
                          <a:latin typeface="Calibri" pitchFamily="34" charset="0"/>
                        </a:rPr>
                        <a:t>Independent visualization of image, tracing or specimen itself (not simply review of report), performed by a different entity and billed by that entity, </a:t>
                      </a:r>
                      <a:r>
                        <a:rPr lang="en-US" sz="1400" b="1" i="1" u="none" strike="noStrike" dirty="0">
                          <a:solidFill>
                            <a:srgbClr val="000000"/>
                          </a:solidFill>
                          <a:latin typeface="Calibri" pitchFamily="34" charset="0"/>
                        </a:rPr>
                        <a:t>with interpretation</a:t>
                      </a:r>
                      <a:endParaRPr lang="en-US" sz="1400" b="0" i="0" u="none" strike="noStrike" dirty="0">
                        <a:solidFill>
                          <a:srgbClr val="000000"/>
                        </a:solidFill>
                        <a:latin typeface="Calibri" pitchFamily="34" charset="0"/>
                      </a:endParaRPr>
                    </a:p>
                  </a:txBody>
                  <a:tcPr marL="9451" marR="9451" marT="9451" marB="0"/>
                </a:tc>
                <a:tc>
                  <a:txBody>
                    <a:bodyPr/>
                    <a:lstStyle/>
                    <a:p>
                      <a:pPr algn="ctr"/>
                      <a:r>
                        <a:rPr lang="en-US" dirty="0"/>
                        <a:t>2</a:t>
                      </a:r>
                    </a:p>
                  </a:txBody>
                  <a:tcPr marL="9451" marR="9451" marT="9451" marB="0"/>
                </a:tc>
                <a:extLst>
                  <a:ext uri="{0D108BD9-81ED-4DB2-BD59-A6C34878D82A}">
                    <a16:rowId xmlns:a16="http://schemas.microsoft.com/office/drawing/2014/main" xmlns="" val="2398456381"/>
                  </a:ext>
                </a:extLst>
              </a:tr>
              <a:tr h="604845">
                <a:tc>
                  <a:txBody>
                    <a:bodyPr/>
                    <a:lstStyle/>
                    <a:p>
                      <a:pPr algn="r"/>
                      <a:r>
                        <a:rPr lang="en-US" dirty="0"/>
                        <a:t>Grand Total</a:t>
                      </a:r>
                    </a:p>
                  </a:txBody>
                  <a:tcPr/>
                </a:tc>
                <a:tc>
                  <a:txBody>
                    <a:bodyPr/>
                    <a:lstStyle/>
                    <a:p>
                      <a:pPr algn="ctr"/>
                      <a:endParaRPr lang="en-US" dirty="0"/>
                    </a:p>
                  </a:txBody>
                  <a:tcPr/>
                </a:tc>
                <a:extLst>
                  <a:ext uri="{0D108BD9-81ED-4DB2-BD59-A6C34878D82A}">
                    <a16:rowId xmlns:a16="http://schemas.microsoft.com/office/drawing/2014/main" xmlns="" val="1006618316"/>
                  </a:ext>
                </a:extLst>
              </a:tr>
            </a:tbl>
          </a:graphicData>
        </a:graphic>
      </p:graphicFrame>
    </p:spTree>
    <p:extLst>
      <p:ext uri="{BB962C8B-B14F-4D97-AF65-F5344CB8AC3E}">
        <p14:creationId xmlns:p14="http://schemas.microsoft.com/office/powerpoint/2010/main" val="15290477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378691"/>
            <a:ext cx="7772400" cy="1117600"/>
          </a:xfrm>
        </p:spPr>
        <p:txBody>
          <a:bodyPr>
            <a:normAutofit/>
          </a:bodyPr>
          <a:lstStyle/>
          <a:p>
            <a:pPr eaLnBrk="1" hangingPunct="1"/>
            <a:r>
              <a:rPr lang="en-US" altLang="en-US" sz="2800" b="1" dirty="0"/>
              <a:t>RISK OF SIGNIFICANT COMPLICATIONS, MORBIDITY, AND MORTALITY</a:t>
            </a:r>
            <a:r>
              <a:rPr lang="en-US" altLang="en-US" dirty="0"/>
              <a:t>	</a:t>
            </a:r>
          </a:p>
        </p:txBody>
      </p:sp>
      <p:sp>
        <p:nvSpPr>
          <p:cNvPr id="43011" name="Rectangle 3"/>
          <p:cNvSpPr>
            <a:spLocks noGrp="1" noChangeArrowheads="1"/>
          </p:cNvSpPr>
          <p:nvPr>
            <p:ph type="body" idx="1"/>
          </p:nvPr>
        </p:nvSpPr>
        <p:spPr>
          <a:xfrm>
            <a:off x="685800" y="1717964"/>
            <a:ext cx="7772400" cy="4638386"/>
          </a:xfrm>
        </p:spPr>
        <p:txBody>
          <a:bodyPr/>
          <a:lstStyle/>
          <a:p>
            <a:pPr eaLnBrk="1" hangingPunct="1"/>
            <a:r>
              <a:rPr lang="en-US" altLang="en-US" sz="2800" dirty="0"/>
              <a:t>This element assesses the risks associated with the presenting problem, the diagnostic procedure, and the possible management options.</a:t>
            </a:r>
          </a:p>
          <a:p>
            <a:pPr eaLnBrk="1" hangingPunct="1">
              <a:buFontTx/>
              <a:buNone/>
            </a:pPr>
            <a:endParaRPr lang="en-US" altLang="en-US" sz="2800" dirty="0"/>
          </a:p>
          <a:p>
            <a:pPr eaLnBrk="1" hangingPunct="1"/>
            <a:r>
              <a:rPr lang="en-US" altLang="en-US" sz="2800" dirty="0"/>
              <a:t>Co-morbidities/Underlying diseases, in and of themselves, are not considered in selecting a level of E/M services unless their presence affects the complexity of the medical decision making.</a:t>
            </a:r>
          </a:p>
        </p:txBody>
      </p:sp>
      <p:sp>
        <p:nvSpPr>
          <p:cNvPr id="3" name="Slide Number Placeholder 2"/>
          <p:cNvSpPr>
            <a:spLocks noGrp="1"/>
          </p:cNvSpPr>
          <p:nvPr>
            <p:ph type="sldNum" sz="quarter" idx="12"/>
          </p:nvPr>
        </p:nvSpPr>
        <p:spPr/>
        <p:txBody>
          <a:bodyPr/>
          <a:lstStyle/>
          <a:p>
            <a:pPr>
              <a:defRPr/>
            </a:pPr>
            <a:fld id="{0B4461CB-4CA9-2A43-A3FA-624E1DA485A6}" type="slidenum">
              <a:rPr lang="en-US" smtClean="0"/>
              <a:pPr>
                <a:defRPr/>
              </a:pPr>
              <a:t>47</a:t>
            </a:fld>
            <a:endParaRPr lang="en-US"/>
          </a:p>
        </p:txBody>
      </p:sp>
    </p:spTree>
    <p:extLst>
      <p:ext uri="{BB962C8B-B14F-4D97-AF65-F5344CB8AC3E}">
        <p14:creationId xmlns:p14="http://schemas.microsoft.com/office/powerpoint/2010/main" val="4165243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6A1C60B-FB74-4A9F-90AB-C5B492620794}"/>
              </a:ext>
            </a:extLst>
          </p:cNvPr>
          <p:cNvSpPr>
            <a:spLocks noGrp="1"/>
          </p:cNvSpPr>
          <p:nvPr>
            <p:ph type="sldNum" sz="quarter" idx="11"/>
          </p:nvPr>
        </p:nvSpPr>
        <p:spPr/>
        <p:txBody>
          <a:bodyPr/>
          <a:lstStyle/>
          <a:p>
            <a:pPr>
              <a:defRPr/>
            </a:pPr>
            <a:fld id="{2A72355B-D2EC-4EDB-8B7A-5FA51C0CA2C1}" type="slidenum">
              <a:rPr lang="en-US" smtClean="0"/>
              <a:pPr>
                <a:defRPr/>
              </a:pPr>
              <a:t>48</a:t>
            </a:fld>
            <a:endParaRPr lang="en-US"/>
          </a:p>
        </p:txBody>
      </p:sp>
      <p:graphicFrame>
        <p:nvGraphicFramePr>
          <p:cNvPr id="3" name="Table 2">
            <a:extLst>
              <a:ext uri="{FF2B5EF4-FFF2-40B4-BE49-F238E27FC236}">
                <a16:creationId xmlns:a16="http://schemas.microsoft.com/office/drawing/2014/main" xmlns="" id="{80BD75B1-94FA-4F1E-8899-6594A0351675}"/>
              </a:ext>
            </a:extLst>
          </p:cNvPr>
          <p:cNvGraphicFramePr>
            <a:graphicFrameLocks noGrp="1"/>
          </p:cNvGraphicFramePr>
          <p:nvPr>
            <p:extLst>
              <p:ext uri="{D42A27DB-BD31-4B8C-83A1-F6EECF244321}">
                <p14:modId xmlns:p14="http://schemas.microsoft.com/office/powerpoint/2010/main" val="1875810453"/>
              </p:ext>
            </p:extLst>
          </p:nvPr>
        </p:nvGraphicFramePr>
        <p:xfrm>
          <a:off x="0" y="244444"/>
          <a:ext cx="9143999" cy="6640331"/>
        </p:xfrm>
        <a:graphic>
          <a:graphicData uri="http://schemas.openxmlformats.org/drawingml/2006/table">
            <a:tbl>
              <a:tblPr firstRow="1" bandRow="1">
                <a:tableStyleId>{D03447BB-5D67-496B-8E87-E561075AD55C}</a:tableStyleId>
              </a:tblPr>
              <a:tblGrid>
                <a:gridCol w="527902">
                  <a:extLst>
                    <a:ext uri="{9D8B030D-6E8A-4147-A177-3AD203B41FA5}">
                      <a16:colId xmlns:a16="http://schemas.microsoft.com/office/drawing/2014/main" xmlns="" val="654908964"/>
                    </a:ext>
                  </a:extLst>
                </a:gridCol>
                <a:gridCol w="3685881">
                  <a:extLst>
                    <a:ext uri="{9D8B030D-6E8A-4147-A177-3AD203B41FA5}">
                      <a16:colId xmlns:a16="http://schemas.microsoft.com/office/drawing/2014/main" xmlns="" val="477545931"/>
                    </a:ext>
                  </a:extLst>
                </a:gridCol>
                <a:gridCol w="2644216">
                  <a:extLst>
                    <a:ext uri="{9D8B030D-6E8A-4147-A177-3AD203B41FA5}">
                      <a16:colId xmlns:a16="http://schemas.microsoft.com/office/drawing/2014/main" xmlns="" val="2217554377"/>
                    </a:ext>
                  </a:extLst>
                </a:gridCol>
                <a:gridCol w="2286000">
                  <a:extLst>
                    <a:ext uri="{9D8B030D-6E8A-4147-A177-3AD203B41FA5}">
                      <a16:colId xmlns:a16="http://schemas.microsoft.com/office/drawing/2014/main" xmlns="" val="1766543955"/>
                    </a:ext>
                  </a:extLst>
                </a:gridCol>
              </a:tblGrid>
              <a:tr h="603535">
                <a:tc>
                  <a:txBody>
                    <a:bodyPr/>
                    <a:lstStyle/>
                    <a:p>
                      <a:r>
                        <a:rPr lang="en-US" sz="1050" dirty="0"/>
                        <a:t>Level of Risk</a:t>
                      </a:r>
                    </a:p>
                  </a:txBody>
                  <a:tcPr/>
                </a:tc>
                <a:tc>
                  <a:txBody>
                    <a:bodyPr/>
                    <a:lstStyle/>
                    <a:p>
                      <a:r>
                        <a:rPr lang="en-US" sz="1050" dirty="0"/>
                        <a:t>Presenting Problems</a:t>
                      </a:r>
                    </a:p>
                  </a:txBody>
                  <a:tcPr/>
                </a:tc>
                <a:tc>
                  <a:txBody>
                    <a:bodyPr/>
                    <a:lstStyle/>
                    <a:p>
                      <a:r>
                        <a:rPr lang="en-US" sz="1050" dirty="0"/>
                        <a:t>Diagnostic Procedures Ordered</a:t>
                      </a:r>
                    </a:p>
                  </a:txBody>
                  <a:tcPr/>
                </a:tc>
                <a:tc>
                  <a:txBody>
                    <a:bodyPr/>
                    <a:lstStyle/>
                    <a:p>
                      <a:r>
                        <a:rPr lang="en-US" sz="1050" dirty="0"/>
                        <a:t>Management Options Selected</a:t>
                      </a:r>
                    </a:p>
                  </a:txBody>
                  <a:tcPr/>
                </a:tc>
                <a:extLst>
                  <a:ext uri="{0D108BD9-81ED-4DB2-BD59-A6C34878D82A}">
                    <a16:rowId xmlns:a16="http://schemas.microsoft.com/office/drawing/2014/main" xmlns="" val="1804125903"/>
                  </a:ext>
                </a:extLst>
              </a:tr>
              <a:tr h="883641">
                <a:tc>
                  <a:txBody>
                    <a:bodyPr/>
                    <a:lstStyle/>
                    <a:p>
                      <a:pPr algn="ctr"/>
                      <a:r>
                        <a:rPr lang="en-US" sz="1400" b="0" dirty="0"/>
                        <a:t>Minimal</a:t>
                      </a:r>
                    </a:p>
                  </a:txBody>
                  <a:tcPr vert="vert270">
                    <a:solidFill>
                      <a:schemeClr val="tx1"/>
                    </a:solidFill>
                  </a:tcPr>
                </a:tc>
                <a:tc>
                  <a:txBody>
                    <a:bodyPr/>
                    <a:lstStyle/>
                    <a:p>
                      <a:pPr marL="171450" indent="-171450">
                        <a:buFont typeface="Arial" panose="020B0604020202020204" pitchFamily="34" charset="0"/>
                        <a:buChar char="•"/>
                      </a:pPr>
                      <a:r>
                        <a:rPr lang="en-US" sz="1100" dirty="0"/>
                        <a:t>One self-limited or minor problem, i.e., cold, insect bite, tinea corporis</a:t>
                      </a:r>
                    </a:p>
                  </a:txBody>
                  <a:tcPr/>
                </a:tc>
                <a:tc>
                  <a:txBody>
                    <a:bodyPr/>
                    <a:lstStyle/>
                    <a:p>
                      <a:pPr marL="171450" indent="-171450">
                        <a:buFont typeface="Arial" panose="020B0604020202020204" pitchFamily="34" charset="0"/>
                        <a:buChar char="•"/>
                      </a:pPr>
                      <a:r>
                        <a:rPr lang="en-US" sz="1100" dirty="0"/>
                        <a:t>Laboratory tests requiring venipuncture</a:t>
                      </a:r>
                    </a:p>
                    <a:p>
                      <a:pPr marL="171450" indent="-171450">
                        <a:buFont typeface="Arial" panose="020B0604020202020204" pitchFamily="34" charset="0"/>
                        <a:buChar char="•"/>
                      </a:pPr>
                      <a:r>
                        <a:rPr lang="en-US" sz="1100" dirty="0"/>
                        <a:t>Chest x-rays/KOH prep</a:t>
                      </a:r>
                    </a:p>
                    <a:p>
                      <a:pPr marL="171450" indent="-171450">
                        <a:buFont typeface="Arial" panose="020B0604020202020204" pitchFamily="34" charset="0"/>
                        <a:buChar char="•"/>
                      </a:pPr>
                      <a:r>
                        <a:rPr lang="en-US" sz="1100" dirty="0"/>
                        <a:t>EKG/EEG/UA</a:t>
                      </a:r>
                    </a:p>
                    <a:p>
                      <a:pPr marL="171450" indent="-171450">
                        <a:buFont typeface="Arial" panose="020B0604020202020204" pitchFamily="34" charset="0"/>
                        <a:buChar char="•"/>
                      </a:pPr>
                      <a:r>
                        <a:rPr lang="en-US" sz="1100" dirty="0"/>
                        <a:t>Ultrasound/Echo</a:t>
                      </a:r>
                    </a:p>
                  </a:txBody>
                  <a:tcPr/>
                </a:tc>
                <a:tc>
                  <a:txBody>
                    <a:bodyPr/>
                    <a:lstStyle/>
                    <a:p>
                      <a:pPr marL="171450" indent="-171450">
                        <a:buFont typeface="Arial" panose="020B0604020202020204" pitchFamily="34" charset="0"/>
                        <a:buChar char="•"/>
                      </a:pPr>
                      <a:r>
                        <a:rPr lang="en-US" sz="1100" dirty="0"/>
                        <a:t>Rest</a:t>
                      </a:r>
                    </a:p>
                    <a:p>
                      <a:pPr marL="171450" indent="-171450">
                        <a:buFont typeface="Arial" panose="020B0604020202020204" pitchFamily="34" charset="0"/>
                        <a:buChar char="•"/>
                      </a:pPr>
                      <a:r>
                        <a:rPr lang="en-US" sz="1100" dirty="0"/>
                        <a:t>Gargles</a:t>
                      </a:r>
                    </a:p>
                    <a:p>
                      <a:pPr marL="171450" indent="-171450">
                        <a:buFont typeface="Arial" panose="020B0604020202020204" pitchFamily="34" charset="0"/>
                        <a:buChar char="•"/>
                      </a:pPr>
                      <a:r>
                        <a:rPr lang="en-US" sz="1100" dirty="0"/>
                        <a:t>Elastic bandages</a:t>
                      </a:r>
                    </a:p>
                    <a:p>
                      <a:pPr marL="171450" indent="-171450">
                        <a:buFont typeface="Arial" panose="020B0604020202020204" pitchFamily="34" charset="0"/>
                        <a:buChar char="•"/>
                      </a:pPr>
                      <a:r>
                        <a:rPr lang="en-US" sz="1100" dirty="0"/>
                        <a:t>Superficial dressings</a:t>
                      </a:r>
                    </a:p>
                  </a:txBody>
                  <a:tcPr/>
                </a:tc>
                <a:extLst>
                  <a:ext uri="{0D108BD9-81ED-4DB2-BD59-A6C34878D82A}">
                    <a16:rowId xmlns:a16="http://schemas.microsoft.com/office/drawing/2014/main" xmlns="" val="41654898"/>
                  </a:ext>
                </a:extLst>
              </a:tr>
              <a:tr h="1355612">
                <a:tc>
                  <a:txBody>
                    <a:bodyPr/>
                    <a:lstStyle/>
                    <a:p>
                      <a:pPr algn="ctr"/>
                      <a:r>
                        <a:rPr lang="en-US" sz="1400" b="0" dirty="0"/>
                        <a:t>Low</a:t>
                      </a:r>
                    </a:p>
                  </a:txBody>
                  <a:tcPr vert="vert270">
                    <a:solidFill>
                      <a:schemeClr val="tx1"/>
                    </a:solidFill>
                  </a:tcPr>
                </a:tc>
                <a:tc>
                  <a:txBody>
                    <a:bodyPr/>
                    <a:lstStyle/>
                    <a:p>
                      <a:pPr marL="171450" indent="-171450">
                        <a:buFont typeface="Arial" panose="020B0604020202020204" pitchFamily="34" charset="0"/>
                        <a:buChar char="•"/>
                      </a:pPr>
                      <a:r>
                        <a:rPr lang="en-US" sz="1100" dirty="0"/>
                        <a:t>Two or more self-limited or minor problems</a:t>
                      </a:r>
                    </a:p>
                    <a:p>
                      <a:pPr marL="171450" indent="-171450">
                        <a:buFont typeface="Arial" panose="020B0604020202020204" pitchFamily="34" charset="0"/>
                        <a:buChar char="•"/>
                      </a:pPr>
                      <a:r>
                        <a:rPr lang="en-US" sz="1100" dirty="0"/>
                        <a:t>One stable chronic illness, i.e., HTN, DM, cataract, BPH</a:t>
                      </a:r>
                    </a:p>
                    <a:p>
                      <a:pPr marL="171450" indent="-171450">
                        <a:buFont typeface="Arial" panose="020B0604020202020204" pitchFamily="34" charset="0"/>
                        <a:buChar char="•"/>
                      </a:pPr>
                      <a:r>
                        <a:rPr lang="en-US" sz="1100" dirty="0"/>
                        <a:t>Acute uncomplicated illness/injury, i.e., cystitis, rhinitis, simple sprain</a:t>
                      </a:r>
                    </a:p>
                  </a:txBody>
                  <a:tcPr/>
                </a:tc>
                <a:tc>
                  <a:txBody>
                    <a:bodyPr/>
                    <a:lstStyle/>
                    <a:p>
                      <a:pPr marL="171450" indent="-171450">
                        <a:buFont typeface="Arial" panose="020B0604020202020204" pitchFamily="34" charset="0"/>
                        <a:buChar char="•"/>
                      </a:pPr>
                      <a:r>
                        <a:rPr lang="en-US" sz="1100" dirty="0"/>
                        <a:t>Physiologic test not under stress, i.e., PFT</a:t>
                      </a:r>
                    </a:p>
                    <a:p>
                      <a:pPr marL="171450" indent="-171450">
                        <a:buFont typeface="Arial" panose="020B0604020202020204" pitchFamily="34" charset="0"/>
                        <a:buChar char="•"/>
                      </a:pPr>
                      <a:r>
                        <a:rPr lang="en-US" sz="1100" dirty="0"/>
                        <a:t>Non-cardiovascular imaging studies w/contrast, i.e., barium enema</a:t>
                      </a:r>
                    </a:p>
                    <a:p>
                      <a:pPr marL="171450" indent="-171450">
                        <a:buFont typeface="Arial" panose="020B0604020202020204" pitchFamily="34" charset="0"/>
                        <a:buChar char="•"/>
                      </a:pPr>
                      <a:r>
                        <a:rPr lang="en-US" sz="1100" dirty="0"/>
                        <a:t>Superficial needle biopsies</a:t>
                      </a:r>
                    </a:p>
                    <a:p>
                      <a:pPr marL="171450" indent="-171450">
                        <a:buFont typeface="Arial" panose="020B0604020202020204" pitchFamily="34" charset="0"/>
                        <a:buChar char="•"/>
                      </a:pPr>
                      <a:r>
                        <a:rPr lang="en-US" sz="1100" dirty="0"/>
                        <a:t>Clinical laboratory tests requiring arterial puncture</a:t>
                      </a:r>
                    </a:p>
                    <a:p>
                      <a:pPr marL="171450" indent="-171450">
                        <a:buFont typeface="Arial" panose="020B0604020202020204" pitchFamily="34" charset="0"/>
                        <a:buChar char="•"/>
                      </a:pPr>
                      <a:r>
                        <a:rPr lang="en-US" sz="1100" dirty="0"/>
                        <a:t>Skin biopsies</a:t>
                      </a:r>
                    </a:p>
                  </a:txBody>
                  <a:tcPr/>
                </a:tc>
                <a:tc>
                  <a:txBody>
                    <a:bodyPr/>
                    <a:lstStyle/>
                    <a:p>
                      <a:pPr marL="171450" indent="-171450">
                        <a:buFont typeface="Arial" panose="020B0604020202020204" pitchFamily="34" charset="0"/>
                        <a:buChar char="•"/>
                      </a:pPr>
                      <a:r>
                        <a:rPr lang="en-US" sz="1100" dirty="0"/>
                        <a:t>OTC drugs</a:t>
                      </a:r>
                    </a:p>
                    <a:p>
                      <a:pPr marL="171450" indent="-171450">
                        <a:buFont typeface="Arial" panose="020B0604020202020204" pitchFamily="34" charset="0"/>
                        <a:buChar char="•"/>
                      </a:pPr>
                      <a:r>
                        <a:rPr lang="en-US" sz="1100" dirty="0"/>
                        <a:t>Minor surgery with no identified risk factors </a:t>
                      </a:r>
                    </a:p>
                    <a:p>
                      <a:pPr marL="171450" indent="-171450">
                        <a:buFont typeface="Arial" panose="020B0604020202020204" pitchFamily="34" charset="0"/>
                        <a:buChar char="•"/>
                      </a:pPr>
                      <a:r>
                        <a:rPr lang="en-US" sz="1100" dirty="0"/>
                        <a:t>Physical therapy, Occupational therapy</a:t>
                      </a:r>
                    </a:p>
                    <a:p>
                      <a:pPr marL="171450" indent="-171450">
                        <a:buFont typeface="Arial" panose="020B0604020202020204" pitchFamily="34" charset="0"/>
                        <a:buChar char="•"/>
                      </a:pPr>
                      <a:r>
                        <a:rPr lang="en-US" sz="1100" dirty="0"/>
                        <a:t>IV fluids without additives</a:t>
                      </a:r>
                    </a:p>
                  </a:txBody>
                  <a:tcPr/>
                </a:tc>
                <a:extLst>
                  <a:ext uri="{0D108BD9-81ED-4DB2-BD59-A6C34878D82A}">
                    <a16:rowId xmlns:a16="http://schemas.microsoft.com/office/drawing/2014/main" xmlns="" val="3582400503"/>
                  </a:ext>
                </a:extLst>
              </a:tr>
              <a:tr h="1977131">
                <a:tc>
                  <a:txBody>
                    <a:bodyPr/>
                    <a:lstStyle/>
                    <a:p>
                      <a:pPr algn="ctr"/>
                      <a:r>
                        <a:rPr lang="en-US" sz="1400" b="0" dirty="0"/>
                        <a:t>Moderate</a:t>
                      </a:r>
                    </a:p>
                  </a:txBody>
                  <a:tcPr vert="vert270">
                    <a:solidFill>
                      <a:schemeClr val="tx1"/>
                    </a:solidFill>
                  </a:tcPr>
                </a:tc>
                <a:tc>
                  <a:txBody>
                    <a:bodyPr/>
                    <a:lstStyle/>
                    <a:p>
                      <a:pPr marL="171450" indent="-171450">
                        <a:buFont typeface="Arial" panose="020B0604020202020204" pitchFamily="34" charset="0"/>
                        <a:buChar char="•"/>
                      </a:pPr>
                      <a:r>
                        <a:rPr lang="en-US" sz="1100" dirty="0"/>
                        <a:t>One or more chronic illnesses with mild exacerbation, progression, or side effects of treatment</a:t>
                      </a:r>
                    </a:p>
                    <a:p>
                      <a:pPr marL="171450" indent="-171450">
                        <a:buFont typeface="Arial" panose="020B0604020202020204" pitchFamily="34" charset="0"/>
                        <a:buChar char="•"/>
                      </a:pPr>
                      <a:r>
                        <a:rPr lang="en-US" sz="1100" dirty="0"/>
                        <a:t>Two or more stable chronic illnesses</a:t>
                      </a:r>
                    </a:p>
                    <a:p>
                      <a:pPr marL="171450" indent="-171450">
                        <a:buFont typeface="Arial" panose="020B0604020202020204" pitchFamily="34" charset="0"/>
                        <a:buChar char="•"/>
                      </a:pPr>
                      <a:r>
                        <a:rPr lang="en-US" sz="1100" dirty="0"/>
                        <a:t>Undiagnosed new problem with uncertain prognosis, i.e., lump in breast</a:t>
                      </a:r>
                    </a:p>
                    <a:p>
                      <a:pPr marL="171450" indent="-171450">
                        <a:buFont typeface="Arial" panose="020B0604020202020204" pitchFamily="34" charset="0"/>
                        <a:buChar char="•"/>
                      </a:pPr>
                      <a:r>
                        <a:rPr lang="en-US" sz="1100" dirty="0"/>
                        <a:t>Acute complicated injury, i.e., head injury w/brief loss of consciousness</a:t>
                      </a:r>
                    </a:p>
                    <a:p>
                      <a:pPr marL="171450" indent="-171450">
                        <a:buFont typeface="Arial" panose="020B0604020202020204" pitchFamily="34" charset="0"/>
                        <a:buChar char="•"/>
                      </a:pPr>
                      <a:r>
                        <a:rPr lang="en-US" sz="1100" dirty="0"/>
                        <a:t>Acute illness w/systemic symptoms, i.e., pyelonephritis, pneumonitis, colitis</a:t>
                      </a:r>
                    </a:p>
                  </a:txBody>
                  <a:tcPr/>
                </a:tc>
                <a:tc>
                  <a:txBody>
                    <a:bodyPr/>
                    <a:lstStyle/>
                    <a:p>
                      <a:pPr marL="171450" indent="-171450">
                        <a:buFont typeface="Arial" panose="020B0604020202020204" pitchFamily="34" charset="0"/>
                        <a:buChar char="•"/>
                      </a:pPr>
                      <a:r>
                        <a:rPr lang="en-US" sz="1100" dirty="0"/>
                        <a:t>Physiologic test under stress, i.e., cardiac stress test, fetal contraction stress test</a:t>
                      </a:r>
                    </a:p>
                    <a:p>
                      <a:pPr marL="171450" indent="-171450">
                        <a:buFont typeface="Arial" panose="020B0604020202020204" pitchFamily="34" charset="0"/>
                        <a:buChar char="•"/>
                      </a:pPr>
                      <a:r>
                        <a:rPr lang="en-US" sz="1100" dirty="0"/>
                        <a:t>Diagnostic endoscopies with no identified risk factor Deep needle or incisional biopsy</a:t>
                      </a:r>
                    </a:p>
                    <a:p>
                      <a:pPr marL="171450" indent="-171450">
                        <a:buFont typeface="Arial" panose="020B0604020202020204" pitchFamily="34" charset="0"/>
                        <a:buChar char="•"/>
                      </a:pPr>
                      <a:r>
                        <a:rPr lang="en-US" sz="1100" dirty="0"/>
                        <a:t>CV imaging studies with contrast and no identified risk factors for study, i.e., arteriogram, cardiac catheterization</a:t>
                      </a:r>
                    </a:p>
                    <a:p>
                      <a:pPr marL="171450" indent="-171450">
                        <a:buFont typeface="Arial" panose="020B0604020202020204" pitchFamily="34" charset="0"/>
                        <a:buChar char="•"/>
                      </a:pPr>
                      <a:r>
                        <a:rPr lang="en-US" sz="1100" dirty="0"/>
                        <a:t>Obtain fluid from body organ cavity, i.e., lumbar puncture, thoracentesis, </a:t>
                      </a:r>
                      <a:r>
                        <a:rPr lang="en-US" sz="1100" dirty="0" err="1"/>
                        <a:t>culdocentesis</a:t>
                      </a:r>
                      <a:endParaRPr lang="en-US" sz="1100" dirty="0"/>
                    </a:p>
                  </a:txBody>
                  <a:tcPr/>
                </a:tc>
                <a:tc>
                  <a:txBody>
                    <a:bodyPr/>
                    <a:lstStyle/>
                    <a:p>
                      <a:pPr marL="171450" indent="-171450">
                        <a:buFont typeface="Arial" panose="020B0604020202020204" pitchFamily="34" charset="0"/>
                        <a:buChar char="•"/>
                      </a:pPr>
                      <a:r>
                        <a:rPr lang="en-US" sz="1100" dirty="0"/>
                        <a:t>Prescription drug management</a:t>
                      </a:r>
                    </a:p>
                    <a:p>
                      <a:pPr marL="171450" indent="-171450">
                        <a:buFont typeface="Arial" panose="020B0604020202020204" pitchFamily="34" charset="0"/>
                        <a:buChar char="•"/>
                      </a:pPr>
                      <a:r>
                        <a:rPr lang="en-US" sz="1100" dirty="0"/>
                        <a:t>Minor surgery w/identified risk factors</a:t>
                      </a:r>
                    </a:p>
                    <a:p>
                      <a:pPr marL="171450" indent="-171450">
                        <a:buFont typeface="Arial" panose="020B0604020202020204" pitchFamily="34" charset="0"/>
                        <a:buChar char="•"/>
                      </a:pPr>
                      <a:r>
                        <a:rPr lang="en-US" sz="1100" dirty="0"/>
                        <a:t>Elective major surgery w/no identified risk factors</a:t>
                      </a:r>
                    </a:p>
                    <a:p>
                      <a:pPr marL="171450" indent="-171450">
                        <a:buFont typeface="Arial" panose="020B0604020202020204" pitchFamily="34" charset="0"/>
                        <a:buChar char="•"/>
                      </a:pPr>
                      <a:r>
                        <a:rPr lang="en-US" sz="1100" dirty="0"/>
                        <a:t>Therapeutic nuclear medicine</a:t>
                      </a:r>
                    </a:p>
                    <a:p>
                      <a:pPr marL="171450" indent="-171450">
                        <a:buFont typeface="Arial" panose="020B0604020202020204" pitchFamily="34" charset="0"/>
                        <a:buChar char="•"/>
                      </a:pPr>
                      <a:r>
                        <a:rPr lang="en-US" sz="1100" dirty="0"/>
                        <a:t>IV fluids w/additives</a:t>
                      </a:r>
                    </a:p>
                    <a:p>
                      <a:pPr marL="171450" indent="-171450">
                        <a:buFont typeface="Arial" panose="020B0604020202020204" pitchFamily="34" charset="0"/>
                        <a:buChar char="•"/>
                      </a:pPr>
                      <a:r>
                        <a:rPr lang="en-US" sz="1100" dirty="0"/>
                        <a:t>Closed treatment of fracture or dislocation without manipulation</a:t>
                      </a:r>
                    </a:p>
                  </a:txBody>
                  <a:tcPr/>
                </a:tc>
                <a:extLst>
                  <a:ext uri="{0D108BD9-81ED-4DB2-BD59-A6C34878D82A}">
                    <a16:rowId xmlns:a16="http://schemas.microsoft.com/office/drawing/2014/main" xmlns="" val="1051091897"/>
                  </a:ext>
                </a:extLst>
              </a:tr>
              <a:tr h="1617475">
                <a:tc>
                  <a:txBody>
                    <a:bodyPr/>
                    <a:lstStyle/>
                    <a:p>
                      <a:pPr algn="ctr"/>
                      <a:r>
                        <a:rPr lang="en-US" sz="1400" b="0" dirty="0"/>
                        <a:t>High</a:t>
                      </a:r>
                    </a:p>
                  </a:txBody>
                  <a:tcPr vert="vert270">
                    <a:solidFill>
                      <a:schemeClr val="tx1"/>
                    </a:solidFill>
                  </a:tcPr>
                </a:tc>
                <a:tc>
                  <a:txBody>
                    <a:bodyPr/>
                    <a:lstStyle/>
                    <a:p>
                      <a:pPr marL="171450" indent="-171450">
                        <a:buFont typeface="Arial" panose="020B0604020202020204" pitchFamily="34" charset="0"/>
                        <a:buChar char="•"/>
                      </a:pPr>
                      <a:r>
                        <a:rPr lang="en-US" sz="1100" dirty="0"/>
                        <a:t>One or more chronic illnesses with severe exacerbation, progression, or side effects of treatment</a:t>
                      </a:r>
                    </a:p>
                    <a:p>
                      <a:pPr marL="171450" indent="-171450">
                        <a:buFont typeface="Arial" panose="020B0604020202020204" pitchFamily="34" charset="0"/>
                        <a:buChar char="•"/>
                      </a:pPr>
                      <a:r>
                        <a:rPr lang="en-US" sz="1100" dirty="0"/>
                        <a:t>Acute or chronic illnesses posing a threat to life or bodily function, i.e., multiple trauma, acute MI, pulmonary embolism, severe respiratory distress, progressive severe </a:t>
                      </a:r>
                      <a:r>
                        <a:rPr lang="en-US" sz="1100" dirty="0" err="1"/>
                        <a:t>rheumarthritis</a:t>
                      </a:r>
                      <a:r>
                        <a:rPr lang="en-US" sz="1100" dirty="0"/>
                        <a:t>, psych illness w/threat to self or others, peritonitis, acute renal failure</a:t>
                      </a:r>
                    </a:p>
                    <a:p>
                      <a:pPr marL="171450" indent="-171450">
                        <a:buFont typeface="Arial" panose="020B0604020202020204" pitchFamily="34" charset="0"/>
                        <a:buChar char="•"/>
                      </a:pPr>
                      <a:r>
                        <a:rPr lang="en-US" sz="1100" dirty="0"/>
                        <a:t>An abrupt change in neurological status, i.e., seizure, TIA, weakness, sensory loss</a:t>
                      </a:r>
                    </a:p>
                  </a:txBody>
                  <a:tcPr/>
                </a:tc>
                <a:tc>
                  <a:txBody>
                    <a:bodyPr/>
                    <a:lstStyle/>
                    <a:p>
                      <a:pPr marL="171450" indent="-171450">
                        <a:buFont typeface="Arial" panose="020B0604020202020204" pitchFamily="34" charset="0"/>
                        <a:buChar char="•"/>
                      </a:pPr>
                      <a:r>
                        <a:rPr lang="en-US" sz="1100" dirty="0"/>
                        <a:t>CV imaging studies with contrast with identified risk factors</a:t>
                      </a:r>
                    </a:p>
                    <a:p>
                      <a:pPr marL="171450" indent="-171450">
                        <a:buFont typeface="Arial" panose="020B0604020202020204" pitchFamily="34" charset="0"/>
                        <a:buChar char="•"/>
                      </a:pPr>
                      <a:r>
                        <a:rPr lang="en-US" sz="1100" dirty="0"/>
                        <a:t>Cardiac electrophysiological tests</a:t>
                      </a:r>
                    </a:p>
                    <a:p>
                      <a:pPr marL="171450" indent="-171450">
                        <a:buFont typeface="Arial" panose="020B0604020202020204" pitchFamily="34" charset="0"/>
                        <a:buChar char="•"/>
                      </a:pPr>
                      <a:r>
                        <a:rPr lang="en-US" sz="1100" dirty="0"/>
                        <a:t>Diagnostic endoscopies with identified risk factors</a:t>
                      </a:r>
                    </a:p>
                    <a:p>
                      <a:pPr marL="171450" indent="-171450">
                        <a:buFont typeface="Arial" panose="020B0604020202020204" pitchFamily="34" charset="0"/>
                        <a:buChar char="•"/>
                      </a:pPr>
                      <a:r>
                        <a:rPr lang="en-US" sz="1100" dirty="0"/>
                        <a:t>Discography</a:t>
                      </a:r>
                    </a:p>
                  </a:txBody>
                  <a:tcPr/>
                </a:tc>
                <a:tc>
                  <a:txBody>
                    <a:bodyPr/>
                    <a:lstStyle/>
                    <a:p>
                      <a:pPr marL="171450" indent="-171450">
                        <a:buFont typeface="Arial" panose="020B0604020202020204" pitchFamily="34" charset="0"/>
                        <a:buChar char="•"/>
                      </a:pPr>
                      <a:r>
                        <a:rPr lang="en-US" sz="1100" dirty="0"/>
                        <a:t>Elective major surgery with identified risk factors</a:t>
                      </a:r>
                    </a:p>
                    <a:p>
                      <a:pPr marL="171450" indent="-171450">
                        <a:buFont typeface="Arial" panose="020B0604020202020204" pitchFamily="34" charset="0"/>
                        <a:buChar char="•"/>
                      </a:pPr>
                      <a:r>
                        <a:rPr lang="en-US" sz="1100" dirty="0"/>
                        <a:t>Emergency major surgery</a:t>
                      </a:r>
                    </a:p>
                    <a:p>
                      <a:pPr marL="171450" indent="-171450">
                        <a:buFont typeface="Arial" panose="020B0604020202020204" pitchFamily="34" charset="0"/>
                        <a:buChar char="•"/>
                      </a:pPr>
                      <a:r>
                        <a:rPr lang="en-US" sz="1100" dirty="0"/>
                        <a:t>Parenteral controlled substances</a:t>
                      </a:r>
                    </a:p>
                    <a:p>
                      <a:pPr marL="171450" indent="-171450">
                        <a:buFont typeface="Arial" panose="020B0604020202020204" pitchFamily="34" charset="0"/>
                        <a:buChar char="•"/>
                      </a:pPr>
                      <a:r>
                        <a:rPr lang="en-US" sz="1100" dirty="0"/>
                        <a:t>Drug therapy requiring intensive monitoring for toxicity</a:t>
                      </a:r>
                    </a:p>
                    <a:p>
                      <a:pPr marL="171450" indent="-171450">
                        <a:buFont typeface="Arial" panose="020B0604020202020204" pitchFamily="34" charset="0"/>
                        <a:buChar char="•"/>
                      </a:pPr>
                      <a:r>
                        <a:rPr lang="en-US" sz="1100" dirty="0"/>
                        <a:t>Decision not to resuscitate or de-escalate care because of poor prognosis</a:t>
                      </a:r>
                    </a:p>
                  </a:txBody>
                  <a:tcPr/>
                </a:tc>
                <a:extLst>
                  <a:ext uri="{0D108BD9-81ED-4DB2-BD59-A6C34878D82A}">
                    <a16:rowId xmlns:a16="http://schemas.microsoft.com/office/drawing/2014/main" xmlns="" val="4057477498"/>
                  </a:ext>
                </a:extLst>
              </a:tr>
            </a:tbl>
          </a:graphicData>
        </a:graphic>
      </p:graphicFrame>
    </p:spTree>
    <p:extLst>
      <p:ext uri="{BB962C8B-B14F-4D97-AF65-F5344CB8AC3E}">
        <p14:creationId xmlns:p14="http://schemas.microsoft.com/office/powerpoint/2010/main" val="27612882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8600" y="228600"/>
            <a:ext cx="8610600" cy="1828800"/>
          </a:xfrm>
        </p:spPr>
        <p:txBody>
          <a:bodyPr/>
          <a:lstStyle/>
          <a:p>
            <a:pPr eaLnBrk="1" hangingPunct="1"/>
            <a:r>
              <a:rPr lang="en-US" altLang="en-US" sz="6000" b="1"/>
              <a:t>MEDICAL DECISION MAKING QUESTIONS</a:t>
            </a:r>
          </a:p>
        </p:txBody>
      </p:sp>
      <p:pic>
        <p:nvPicPr>
          <p:cNvPr id="47108" name="Picture 4" descr="questionredtwi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667000"/>
            <a:ext cx="3562350"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fld id="{BD0D2C58-0E79-4307-93F6-A18D9F102E6D}" type="slidenum">
              <a:rPr lang="en-US" smtClean="0"/>
              <a:pPr>
                <a:defRPr/>
              </a:pPr>
              <a:t>49</a:t>
            </a:fld>
            <a:endParaRPr lang="en-US"/>
          </a:p>
        </p:txBody>
      </p:sp>
    </p:spTree>
    <p:extLst>
      <p:ext uri="{BB962C8B-B14F-4D97-AF65-F5344CB8AC3E}">
        <p14:creationId xmlns:p14="http://schemas.microsoft.com/office/powerpoint/2010/main" val="298176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01436"/>
          </a:xfrm>
        </p:spPr>
        <p:txBody>
          <a:bodyPr rtlCol="0">
            <a:normAutofit/>
          </a:bodyPr>
          <a:lstStyle/>
          <a:p>
            <a:pPr eaLnBrk="1" hangingPunct="1">
              <a:defRPr/>
            </a:pPr>
            <a:r>
              <a:rPr lang="en-US" dirty="0">
                <a:solidFill>
                  <a:schemeClr val="tx1"/>
                </a:solidFill>
              </a:rPr>
              <a:t>Signature Tips         </a:t>
            </a:r>
          </a:p>
        </p:txBody>
      </p:sp>
      <p:sp>
        <p:nvSpPr>
          <p:cNvPr id="3" name="Content Placeholder 2"/>
          <p:cNvSpPr>
            <a:spLocks noGrp="1"/>
          </p:cNvSpPr>
          <p:nvPr>
            <p:ph idx="1"/>
          </p:nvPr>
        </p:nvSpPr>
        <p:spPr>
          <a:xfrm>
            <a:off x="152400" y="1560944"/>
            <a:ext cx="8686800" cy="5144655"/>
          </a:xfrm>
        </p:spPr>
        <p:txBody>
          <a:bodyPr rtlCol="0">
            <a:normAutofit/>
          </a:bodyPr>
          <a:lstStyle/>
          <a:p>
            <a:pPr eaLnBrk="1" hangingPunct="1">
              <a:defRPr/>
            </a:pPr>
            <a:r>
              <a:rPr lang="en-US" dirty="0">
                <a:solidFill>
                  <a:schemeClr val="tx1">
                    <a:lumMod val="85000"/>
                  </a:schemeClr>
                </a:solidFill>
              </a:rPr>
              <a:t>The signature for each entry must be legible and should include the practitioner’s first and last name.</a:t>
            </a:r>
          </a:p>
          <a:p>
            <a:pPr eaLnBrk="1" hangingPunct="1">
              <a:defRPr/>
            </a:pPr>
            <a:endParaRPr lang="en-US" dirty="0">
              <a:solidFill>
                <a:schemeClr val="tx1">
                  <a:lumMod val="85000"/>
                </a:schemeClr>
              </a:solidFill>
            </a:endParaRPr>
          </a:p>
          <a:p>
            <a:pPr eaLnBrk="1" hangingPunct="1">
              <a:defRPr/>
            </a:pPr>
            <a:r>
              <a:rPr lang="en-US" dirty="0">
                <a:solidFill>
                  <a:schemeClr val="tx1">
                    <a:lumMod val="85000"/>
                  </a:schemeClr>
                </a:solidFill>
              </a:rPr>
              <a:t>For clarification purposes, it is required by CMS to include applicable credentials, e.g., M.D, D.O., P.A, etc. (see MLN MM6698)</a:t>
            </a:r>
          </a:p>
          <a:p>
            <a:pPr eaLnBrk="1" hangingPunct="1">
              <a:buFontTx/>
              <a:buNone/>
              <a:defRPr/>
            </a:pPr>
            <a:endParaRPr lang="en-US" dirty="0">
              <a:solidFill>
                <a:schemeClr val="tx1">
                  <a:lumMod val="85000"/>
                </a:schemeClr>
              </a:solidFill>
            </a:endParaRPr>
          </a:p>
          <a:p>
            <a:pPr eaLnBrk="1" hangingPunct="1">
              <a:defRPr/>
            </a:pPr>
            <a:r>
              <a:rPr lang="en-US" dirty="0">
                <a:solidFill>
                  <a:schemeClr val="accent2"/>
                </a:solidFill>
              </a:rPr>
              <a:t>Residents/Fellows </a:t>
            </a:r>
            <a:r>
              <a:rPr lang="en-US" b="1" dirty="0">
                <a:solidFill>
                  <a:schemeClr val="accent2"/>
                </a:solidFill>
              </a:rPr>
              <a:t>must</a:t>
            </a:r>
            <a:r>
              <a:rPr lang="en-US" dirty="0">
                <a:solidFill>
                  <a:schemeClr val="accent2"/>
                </a:solidFill>
              </a:rPr>
              <a:t> sign the document when performing any key components of HPI, exam, or MDM.</a:t>
            </a:r>
          </a:p>
          <a:p>
            <a:pPr eaLnBrk="1" hangingPunct="1">
              <a:defRPr/>
            </a:pPr>
            <a:endParaRPr lang="en-US" b="1" dirty="0">
              <a:solidFill>
                <a:schemeClr val="tx1">
                  <a:lumMod val="85000"/>
                </a:schemeClr>
              </a:solidFill>
              <a:effectLst>
                <a:outerShdw blurRad="38100" dist="38100" dir="2700000" algn="tl">
                  <a:srgbClr val="000000">
                    <a:alpha val="43137"/>
                  </a:srgbClr>
                </a:outerShdw>
              </a:effectLst>
            </a:endParaRPr>
          </a:p>
          <a:p>
            <a:pPr eaLnBrk="1" hangingPunct="1">
              <a:defRPr/>
            </a:pPr>
            <a:endParaRPr lang="en-US" b="1" dirty="0">
              <a:solidFill>
                <a:schemeClr val="tx1">
                  <a:lumMod val="85000"/>
                </a:schemeClr>
              </a:solidFill>
              <a:effectLst>
                <a:outerShdw blurRad="38100" dist="38100" dir="2700000" algn="tl">
                  <a:srgbClr val="000000">
                    <a:alpha val="43137"/>
                  </a:srgbClr>
                </a:outerShdw>
              </a:effectLst>
            </a:endParaRPr>
          </a:p>
          <a:p>
            <a:pPr eaLnBrk="1" hangingPunct="1">
              <a:defRPr/>
            </a:pPr>
            <a:endParaRPr lang="en-US" dirty="0"/>
          </a:p>
        </p:txBody>
      </p:sp>
      <p:pic>
        <p:nvPicPr>
          <p:cNvPr id="17412" name="Picture 3" descr="C:\Documents and Settings\semperka\Local Settings\Temporary Internet Files\Content.IE5\UY2F58RF\MM90028406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248726" y="627495"/>
            <a:ext cx="1884217" cy="832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Documents and Settings\semperka\Local Settings\Temporary Internet Files\Content.IE5\UY2F58RF\MM90028406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81924" y="4080163"/>
            <a:ext cx="904875"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a:defRPr/>
            </a:pPr>
            <a:fld id="{0B4461CB-4CA9-2A43-A3FA-624E1DA485A6}" type="slidenum">
              <a:rPr lang="en-US" smtClean="0"/>
              <a:pPr>
                <a:defRPr/>
              </a:pPr>
              <a:t>5</a:t>
            </a:fld>
            <a:endParaRPr lang="en-US"/>
          </a:p>
        </p:txBody>
      </p:sp>
    </p:spTree>
    <p:extLst>
      <p:ext uri="{BB962C8B-B14F-4D97-AF65-F5344CB8AC3E}">
        <p14:creationId xmlns:p14="http://schemas.microsoft.com/office/powerpoint/2010/main" val="35822892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99"/>
            <a:ext cx="8229600" cy="1145309"/>
          </a:xfrm>
        </p:spPr>
        <p:txBody>
          <a:bodyPr>
            <a:normAutofit/>
          </a:bodyPr>
          <a:lstStyle/>
          <a:p>
            <a:r>
              <a:rPr lang="en-US" dirty="0"/>
              <a:t>Resources</a:t>
            </a:r>
          </a:p>
        </p:txBody>
      </p:sp>
      <p:sp>
        <p:nvSpPr>
          <p:cNvPr id="5" name="Content Placeholder 4"/>
          <p:cNvSpPr>
            <a:spLocks noGrp="1"/>
          </p:cNvSpPr>
          <p:nvPr>
            <p:ph idx="1"/>
          </p:nvPr>
        </p:nvSpPr>
        <p:spPr>
          <a:xfrm>
            <a:off x="110836" y="932873"/>
            <a:ext cx="8866909" cy="5788602"/>
          </a:xfrm>
        </p:spPr>
        <p:txBody>
          <a:bodyPr/>
          <a:lstStyle/>
          <a:p>
            <a:r>
              <a:rPr lang="en-US" sz="2400" dirty="0"/>
              <a:t>CMS 1995 DG: </a:t>
            </a:r>
            <a:r>
              <a:rPr lang="en-US" sz="2400" dirty="0">
                <a:hlinkClick r:id="rId2"/>
              </a:rPr>
              <a:t>https://www.cms.gov/outreach-and-education/medicare-learning-network-mln/mlnedwebguide/downloads/95docguidelines.pdf</a:t>
            </a:r>
            <a:r>
              <a:rPr lang="en-US" sz="2400" dirty="0"/>
              <a:t> </a:t>
            </a:r>
          </a:p>
          <a:p>
            <a:r>
              <a:rPr lang="en-US" sz="2400" dirty="0"/>
              <a:t>CMS 1997 DG: </a:t>
            </a:r>
            <a:r>
              <a:rPr lang="en-US" sz="2400" dirty="0">
                <a:hlinkClick r:id="rId3"/>
              </a:rPr>
              <a:t>https://www.cms.gov/outreach-and-education/medicare-learning-network-mln/mlnedwebguide/downloads/97docguidelines.pdf</a:t>
            </a:r>
            <a:r>
              <a:rPr lang="en-US" sz="2400" dirty="0"/>
              <a:t> </a:t>
            </a:r>
          </a:p>
          <a:p>
            <a:r>
              <a:rPr lang="en-US" sz="2400" dirty="0"/>
              <a:t>CMS Complying with Medical Record Documentation Requirements: </a:t>
            </a:r>
            <a:r>
              <a:rPr lang="en-US" sz="2400" dirty="0">
                <a:hlinkClick r:id="rId4"/>
              </a:rPr>
              <a:t>https://www.cms.gov/Outreach-and-Education/Medicare-Learning-Network-MLN/MLNProducts/Downloads/CERTMedRecDoc-FactSheet-ICN909160.pdf</a:t>
            </a:r>
            <a:r>
              <a:rPr lang="en-US" sz="2400" dirty="0"/>
              <a:t> </a:t>
            </a:r>
          </a:p>
          <a:p>
            <a:r>
              <a:rPr lang="en-US" sz="2400" dirty="0"/>
              <a:t>CMS Fraud, Waste, and Abuse Toolkit: </a:t>
            </a:r>
            <a:r>
              <a:rPr lang="en-US" sz="2400" dirty="0">
                <a:hlinkClick r:id="rId5"/>
              </a:rPr>
              <a:t>https://www.cms.gov/outreach-and-education/outreach/partnerships/fraudpreventiontoolkit.html</a:t>
            </a:r>
            <a:r>
              <a:rPr lang="en-US" sz="2400" dirty="0"/>
              <a:t> </a:t>
            </a:r>
          </a:p>
        </p:txBody>
      </p:sp>
      <p:sp>
        <p:nvSpPr>
          <p:cNvPr id="3" name="Slide Number Placeholder 2"/>
          <p:cNvSpPr>
            <a:spLocks noGrp="1"/>
          </p:cNvSpPr>
          <p:nvPr>
            <p:ph type="sldNum" sz="quarter" idx="12"/>
          </p:nvPr>
        </p:nvSpPr>
        <p:spPr/>
        <p:txBody>
          <a:bodyPr/>
          <a:lstStyle/>
          <a:p>
            <a:pPr>
              <a:defRPr/>
            </a:pPr>
            <a:fld id="{BD0D2C58-0E79-4307-93F6-A18D9F102E6D}" type="slidenum">
              <a:rPr lang="en-US" smtClean="0"/>
              <a:pPr>
                <a:defRPr/>
              </a:pPr>
              <a:t>50</a:t>
            </a:fld>
            <a:endParaRPr lang="en-US"/>
          </a:p>
        </p:txBody>
      </p:sp>
    </p:spTree>
    <p:extLst>
      <p:ext uri="{BB962C8B-B14F-4D97-AF65-F5344CB8AC3E}">
        <p14:creationId xmlns:p14="http://schemas.microsoft.com/office/powerpoint/2010/main" val="24382810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212436" y="1551710"/>
            <a:ext cx="8839200" cy="5006108"/>
          </a:xfrm>
        </p:spPr>
        <p:txBody>
          <a:bodyPr/>
          <a:lstStyle/>
          <a:p>
            <a:r>
              <a:rPr lang="en-US" dirty="0"/>
              <a:t>CMS Provider Compliance: </a:t>
            </a:r>
            <a:r>
              <a:rPr lang="en-US" dirty="0">
                <a:hlinkClick r:id="rId2"/>
              </a:rPr>
              <a:t>https://www.cms.gov/outreach-and-education/medicare-learning-network-mln/mlnproducts/providercompliance.html</a:t>
            </a:r>
            <a:r>
              <a:rPr lang="en-US" dirty="0"/>
              <a:t>  </a:t>
            </a:r>
          </a:p>
          <a:p>
            <a:r>
              <a:rPr lang="en-US" dirty="0"/>
              <a:t>Case Example: </a:t>
            </a:r>
            <a:r>
              <a:rPr lang="en-US" dirty="0">
                <a:hlinkClick r:id="rId3"/>
              </a:rPr>
              <a:t>https://oig.hhs.gov/compliance/physician-education/02payers.asp</a:t>
            </a:r>
            <a:r>
              <a:rPr lang="en-US" dirty="0"/>
              <a:t> </a:t>
            </a:r>
          </a:p>
          <a:p>
            <a:r>
              <a:rPr lang="en-US" dirty="0"/>
              <a:t>CERT Error: </a:t>
            </a:r>
            <a:r>
              <a:rPr lang="en-US" dirty="0">
                <a:hlinkClick r:id="rId4"/>
              </a:rPr>
              <a:t>https://cdn.ymaws.com/www.mimgma.org/resource/resmgr/TPPD_2017_Handouts/Muchow_3.pdf</a:t>
            </a:r>
            <a:r>
              <a:rPr lang="en-US" dirty="0"/>
              <a:t> </a:t>
            </a:r>
          </a:p>
        </p:txBody>
      </p:sp>
      <p:sp>
        <p:nvSpPr>
          <p:cNvPr id="4" name="Slide Number Placeholder 3"/>
          <p:cNvSpPr>
            <a:spLocks noGrp="1"/>
          </p:cNvSpPr>
          <p:nvPr>
            <p:ph type="sldNum" sz="quarter" idx="12"/>
          </p:nvPr>
        </p:nvSpPr>
        <p:spPr/>
        <p:txBody>
          <a:bodyPr/>
          <a:lstStyle/>
          <a:p>
            <a:pPr>
              <a:defRPr/>
            </a:pPr>
            <a:fld id="{0B4461CB-4CA9-2A43-A3FA-624E1DA485A6}" type="slidenum">
              <a:rPr lang="en-US" smtClean="0"/>
              <a:pPr>
                <a:defRPr/>
              </a:pPr>
              <a:t>51</a:t>
            </a:fld>
            <a:endParaRPr lang="en-US"/>
          </a:p>
        </p:txBody>
      </p:sp>
    </p:spTree>
    <p:extLst>
      <p:ext uri="{BB962C8B-B14F-4D97-AF65-F5344CB8AC3E}">
        <p14:creationId xmlns:p14="http://schemas.microsoft.com/office/powerpoint/2010/main" val="3959162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lstStyle/>
          <a:p>
            <a:r>
              <a:rPr lang="en-US" dirty="0"/>
              <a:t>CMS E/M Documentation by Students: </a:t>
            </a:r>
            <a:r>
              <a:rPr lang="en-US" dirty="0">
                <a:hlinkClick r:id="rId2"/>
              </a:rPr>
              <a:t>https://www.cms.gov/Outreach-and-Education/Medicare-Learning-Network-MLN/MLNMattersArticles/Downloads/MM10412.pdf</a:t>
            </a:r>
            <a:r>
              <a:rPr lang="en-US" dirty="0"/>
              <a:t> </a:t>
            </a:r>
          </a:p>
          <a:p>
            <a:r>
              <a:rPr lang="en-US" dirty="0"/>
              <a:t>HealthTeam Policies: </a:t>
            </a:r>
            <a:r>
              <a:rPr lang="en-US" dirty="0">
                <a:hlinkClick r:id="rId3"/>
              </a:rPr>
              <a:t>https://www.healthteam.msu.edu/intranet/policies.asp</a:t>
            </a:r>
            <a:r>
              <a:rPr lang="en-US" dirty="0"/>
              <a:t> </a:t>
            </a:r>
          </a:p>
        </p:txBody>
      </p:sp>
      <p:sp>
        <p:nvSpPr>
          <p:cNvPr id="4" name="Slide Number Placeholder 3"/>
          <p:cNvSpPr>
            <a:spLocks noGrp="1"/>
          </p:cNvSpPr>
          <p:nvPr>
            <p:ph type="sldNum" sz="quarter" idx="12"/>
          </p:nvPr>
        </p:nvSpPr>
        <p:spPr/>
        <p:txBody>
          <a:bodyPr/>
          <a:lstStyle/>
          <a:p>
            <a:pPr>
              <a:defRPr/>
            </a:pPr>
            <a:fld id="{0B4461CB-4CA9-2A43-A3FA-624E1DA485A6}" type="slidenum">
              <a:rPr lang="en-US" smtClean="0"/>
              <a:pPr>
                <a:defRPr/>
              </a:pPr>
              <a:t>52</a:t>
            </a:fld>
            <a:endParaRPr lang="en-US"/>
          </a:p>
        </p:txBody>
      </p:sp>
    </p:spTree>
    <p:extLst>
      <p:ext uri="{BB962C8B-B14F-4D97-AF65-F5344CB8AC3E}">
        <p14:creationId xmlns:p14="http://schemas.microsoft.com/office/powerpoint/2010/main" val="14770657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28600" y="457200"/>
            <a:ext cx="8702964" cy="6248400"/>
          </a:xfrm>
        </p:spPr>
        <p:txBody>
          <a:bodyPr/>
          <a:lstStyle/>
          <a:p>
            <a:pPr eaLnBrk="1" hangingPunct="1"/>
            <a:r>
              <a:rPr lang="en-US" altLang="en-US" sz="3200" b="1" dirty="0">
                <a:solidFill>
                  <a:schemeClr val="tx1"/>
                </a:solidFill>
              </a:rPr>
              <a:t>MSU HEALTHTEAM COMPLIANCE OFFICE</a:t>
            </a:r>
            <a:br>
              <a:rPr lang="en-US" altLang="en-US" sz="3200" b="1" dirty="0">
                <a:solidFill>
                  <a:schemeClr val="tx1"/>
                </a:solidFill>
              </a:rPr>
            </a:br>
            <a:r>
              <a:rPr lang="en-US" altLang="en-US" sz="2800" b="1" dirty="0"/>
              <a:t/>
            </a:r>
            <a:br>
              <a:rPr lang="en-US" altLang="en-US" sz="2800" b="1" dirty="0"/>
            </a:br>
            <a:r>
              <a:rPr lang="en-US" altLang="en-US" sz="2400" dirty="0"/>
              <a:t>Kristine Cuddy-Cummings - Compliance Analyst</a:t>
            </a:r>
            <a:br>
              <a:rPr lang="en-US" altLang="en-US" sz="2400" dirty="0"/>
            </a:br>
            <a:r>
              <a:rPr lang="en-US" altLang="en-US" sz="2400" dirty="0"/>
              <a:t> 355-4547</a:t>
            </a:r>
            <a:br>
              <a:rPr lang="en-US" altLang="en-US" sz="2400" dirty="0"/>
            </a:br>
            <a:r>
              <a:rPr lang="en-US" altLang="en-US" sz="2400" dirty="0"/>
              <a:t/>
            </a:r>
            <a:br>
              <a:rPr lang="en-US" altLang="en-US" sz="2400" dirty="0"/>
            </a:br>
            <a:r>
              <a:rPr lang="en-US" altLang="en-US" sz="2400" dirty="0"/>
              <a:t> Laticia Wing – Compliance Analyst</a:t>
            </a:r>
            <a:br>
              <a:rPr lang="en-US" altLang="en-US" sz="2400" dirty="0"/>
            </a:br>
            <a:r>
              <a:rPr lang="en-US" altLang="en-US" sz="2400" dirty="0"/>
              <a:t>432-8681</a:t>
            </a:r>
            <a:br>
              <a:rPr lang="en-US" altLang="en-US" sz="2400" dirty="0"/>
            </a:br>
            <a:r>
              <a:rPr lang="en-US" altLang="en-US" sz="2400" dirty="0"/>
              <a:t/>
            </a:r>
            <a:br>
              <a:rPr lang="en-US" altLang="en-US" sz="2400" dirty="0"/>
            </a:br>
            <a:r>
              <a:rPr lang="en-US" altLang="en-US" sz="2400" dirty="0"/>
              <a:t>Michelle Campbell - Compliance Analyst in Training</a:t>
            </a:r>
            <a:br>
              <a:rPr lang="en-US" altLang="en-US" sz="2400" dirty="0"/>
            </a:br>
            <a:r>
              <a:rPr lang="en-US" altLang="en-US" sz="2400" dirty="0"/>
              <a:t>353-5733</a:t>
            </a:r>
            <a:br>
              <a:rPr lang="en-US" altLang="en-US" sz="2400" dirty="0"/>
            </a:br>
            <a:r>
              <a:rPr lang="en-US" altLang="en-US" sz="2400" dirty="0"/>
              <a:t/>
            </a:r>
            <a:br>
              <a:rPr lang="en-US" altLang="en-US" sz="2400" dirty="0"/>
            </a:br>
            <a:r>
              <a:rPr lang="en-US" altLang="en-US" sz="2400" dirty="0"/>
              <a:t>Kris Fortin – Operations Coordinator I</a:t>
            </a:r>
            <a:br>
              <a:rPr lang="en-US" altLang="en-US" sz="2400" dirty="0"/>
            </a:br>
            <a:r>
              <a:rPr lang="en-US" altLang="en-US" sz="2400" dirty="0"/>
              <a:t>432-8680</a:t>
            </a:r>
            <a:r>
              <a:rPr lang="en-US" altLang="en-US" sz="2800" dirty="0"/>
              <a:t/>
            </a:r>
            <a:br>
              <a:rPr lang="en-US" altLang="en-US" sz="2800" dirty="0"/>
            </a:br>
            <a:r>
              <a:rPr lang="en-US" altLang="en-US" sz="2800" dirty="0"/>
              <a:t/>
            </a:r>
            <a:br>
              <a:rPr lang="en-US" altLang="en-US" sz="2800" dirty="0"/>
            </a:br>
            <a:r>
              <a:rPr lang="en-US" altLang="en-US" sz="2400" dirty="0">
                <a:solidFill>
                  <a:schemeClr val="accent2"/>
                </a:solidFill>
              </a:rPr>
              <a:t>John Hazewinkel – Compliance Officer</a:t>
            </a:r>
            <a:r>
              <a:rPr lang="en-US" altLang="en-US" sz="2800" dirty="0">
                <a:solidFill>
                  <a:schemeClr val="accent2"/>
                </a:solidFill>
              </a:rPr>
              <a:t/>
            </a:r>
            <a:br>
              <a:rPr lang="en-US" altLang="en-US" sz="2800" dirty="0">
                <a:solidFill>
                  <a:schemeClr val="accent2"/>
                </a:solidFill>
              </a:rPr>
            </a:br>
            <a:r>
              <a:rPr lang="en-US" altLang="en-US" sz="2400" dirty="0">
                <a:solidFill>
                  <a:schemeClr val="accent2"/>
                </a:solidFill>
              </a:rPr>
              <a:t>355-1822</a:t>
            </a:r>
            <a:r>
              <a:rPr lang="en-US" altLang="en-US" sz="2400" b="1" dirty="0">
                <a:solidFill>
                  <a:schemeClr val="accent2"/>
                </a:solidFill>
              </a:rPr>
              <a:t/>
            </a:r>
            <a:br>
              <a:rPr lang="en-US" altLang="en-US" sz="2400" b="1" dirty="0">
                <a:solidFill>
                  <a:schemeClr val="accent2"/>
                </a:solidFill>
              </a:rPr>
            </a:br>
            <a:r>
              <a:rPr lang="en-US" altLang="en-US" sz="2400" b="1" dirty="0">
                <a:solidFill>
                  <a:schemeClr val="accent2"/>
                </a:solidFill>
              </a:rPr>
              <a:t/>
            </a:r>
            <a:br>
              <a:rPr lang="en-US" altLang="en-US" sz="2400" b="1" dirty="0">
                <a:solidFill>
                  <a:schemeClr val="accent2"/>
                </a:solidFill>
              </a:rPr>
            </a:br>
            <a:r>
              <a:rPr lang="en-US" altLang="en-US" sz="2400" b="1" dirty="0">
                <a:solidFill>
                  <a:schemeClr val="accent2"/>
                </a:solidFill>
              </a:rPr>
              <a:t/>
            </a:r>
            <a:br>
              <a:rPr lang="en-US" altLang="en-US" sz="2400" b="1" dirty="0">
                <a:solidFill>
                  <a:schemeClr val="accent2"/>
                </a:solidFill>
              </a:rPr>
            </a:br>
            <a:r>
              <a:rPr lang="en-US" altLang="en-US" sz="3200" b="1" dirty="0">
                <a:solidFill>
                  <a:schemeClr val="accent2"/>
                </a:solidFill>
              </a:rPr>
              <a:t/>
            </a:r>
            <a:br>
              <a:rPr lang="en-US" altLang="en-US" sz="3200" b="1" dirty="0">
                <a:solidFill>
                  <a:schemeClr val="accent2"/>
                </a:solidFill>
              </a:rPr>
            </a:br>
            <a:endParaRPr lang="en-US" altLang="en-US" sz="3200" b="1" dirty="0">
              <a:solidFill>
                <a:schemeClr val="accent2"/>
              </a:solidFill>
            </a:endParaRPr>
          </a:p>
        </p:txBody>
      </p:sp>
    </p:spTree>
    <p:extLst>
      <p:ext uri="{BB962C8B-B14F-4D97-AF65-F5344CB8AC3E}">
        <p14:creationId xmlns:p14="http://schemas.microsoft.com/office/powerpoint/2010/main" val="187830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 Services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4168" y="2039112"/>
            <a:ext cx="6647688" cy="3520439"/>
          </a:xfrm>
        </p:spPr>
      </p:pic>
      <p:sp>
        <p:nvSpPr>
          <p:cNvPr id="3" name="Slide Number Placeholder 2"/>
          <p:cNvSpPr>
            <a:spLocks noGrp="1"/>
          </p:cNvSpPr>
          <p:nvPr>
            <p:ph type="sldNum" sz="quarter" idx="12"/>
          </p:nvPr>
        </p:nvSpPr>
        <p:spPr/>
        <p:txBody>
          <a:bodyPr/>
          <a:lstStyle/>
          <a:p>
            <a:pPr>
              <a:defRPr/>
            </a:pPr>
            <a:fld id="{4DCE0E26-47BB-FF4B-814B-E43C1B98F5D1}" type="slidenum">
              <a:rPr lang="en-US" smtClean="0"/>
              <a:pPr>
                <a:defRPr/>
              </a:pPr>
              <a:t>6</a:t>
            </a:fld>
            <a:endParaRPr lang="en-US"/>
          </a:p>
        </p:txBody>
      </p:sp>
    </p:spTree>
    <p:extLst>
      <p:ext uri="{BB962C8B-B14F-4D97-AF65-F5344CB8AC3E}">
        <p14:creationId xmlns:p14="http://schemas.microsoft.com/office/powerpoint/2010/main" val="326788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bodyPr>
          <a:lstStyle/>
          <a:p>
            <a:pPr eaLnBrk="1" hangingPunct="1">
              <a:defRPr/>
            </a:pPr>
            <a:r>
              <a:rPr lang="en-US" b="1" dirty="0">
                <a:solidFill>
                  <a:schemeClr val="tx1"/>
                </a:solidFill>
                <a:effectLst>
                  <a:outerShdw blurRad="38100" dist="38100" dir="2700000" algn="tl">
                    <a:srgbClr val="000000">
                      <a:alpha val="43137"/>
                    </a:srgbClr>
                  </a:outerShdw>
                </a:effectLst>
              </a:rPr>
              <a:t>Why Document ?</a:t>
            </a:r>
          </a:p>
        </p:txBody>
      </p:sp>
      <p:sp>
        <p:nvSpPr>
          <p:cNvPr id="5" name="Content Placeholder 4"/>
          <p:cNvSpPr>
            <a:spLocks noGrp="1"/>
          </p:cNvSpPr>
          <p:nvPr>
            <p:ph idx="1"/>
          </p:nvPr>
        </p:nvSpPr>
        <p:spPr/>
        <p:txBody>
          <a:bodyPr rtlCol="0">
            <a:normAutofit lnSpcReduction="10000"/>
          </a:bodyPr>
          <a:lstStyle/>
          <a:p>
            <a:pPr eaLnBrk="1" hangingPunct="1">
              <a:defRPr/>
            </a:pPr>
            <a:r>
              <a:rPr lang="en-US" dirty="0">
                <a:solidFill>
                  <a:schemeClr val="tx1"/>
                </a:solidFill>
              </a:rPr>
              <a:t>Continuum of Care</a:t>
            </a:r>
          </a:p>
          <a:p>
            <a:pPr eaLnBrk="1" hangingPunct="1">
              <a:defRPr/>
            </a:pPr>
            <a:r>
              <a:rPr lang="en-US" dirty="0">
                <a:solidFill>
                  <a:schemeClr val="tx1"/>
                </a:solidFill>
              </a:rPr>
              <a:t>Legal Liability</a:t>
            </a:r>
          </a:p>
          <a:p>
            <a:pPr eaLnBrk="1" hangingPunct="1">
              <a:defRPr/>
            </a:pPr>
            <a:r>
              <a:rPr lang="en-US" dirty="0">
                <a:solidFill>
                  <a:schemeClr val="tx1"/>
                </a:solidFill>
              </a:rPr>
              <a:t>Reimbursement</a:t>
            </a:r>
          </a:p>
          <a:p>
            <a:pPr eaLnBrk="1" hangingPunct="1">
              <a:defRPr/>
            </a:pPr>
            <a:endParaRPr lang="en-US" b="1" dirty="0"/>
          </a:p>
          <a:p>
            <a:pPr eaLnBrk="1" hangingPunct="1">
              <a:buFontTx/>
              <a:buNone/>
              <a:defRPr/>
            </a:pPr>
            <a:r>
              <a:rPr lang="en-US" b="1" dirty="0">
                <a:effectLst>
                  <a:outerShdw blurRad="38100" dist="38100" dir="2700000" algn="tl">
                    <a:srgbClr val="000000">
                      <a:alpha val="43137"/>
                    </a:srgbClr>
                  </a:outerShdw>
                </a:effectLst>
              </a:rPr>
              <a:t> </a:t>
            </a:r>
            <a:r>
              <a:rPr lang="en-US" b="1" dirty="0">
                <a:solidFill>
                  <a:schemeClr val="accent2"/>
                </a:solidFill>
                <a:effectLst>
                  <a:outerShdw blurRad="38100" dist="38100" dir="2700000" algn="tl">
                    <a:srgbClr val="000000">
                      <a:alpha val="43137"/>
                    </a:srgbClr>
                  </a:outerShdw>
                </a:effectLst>
              </a:rPr>
              <a:t>Not Documented = Not Done !</a:t>
            </a:r>
          </a:p>
          <a:p>
            <a:pPr eaLnBrk="1" hangingPunct="1">
              <a:buFontTx/>
              <a:buNone/>
              <a:defRPr/>
            </a:pPr>
            <a:endParaRPr lang="en-US" b="1" dirty="0">
              <a:solidFill>
                <a:srgbClr val="C00000"/>
              </a:solidFill>
            </a:endParaRPr>
          </a:p>
          <a:p>
            <a:pPr eaLnBrk="1" hangingPunct="1">
              <a:buFontTx/>
              <a:buNone/>
              <a:defRPr/>
            </a:pPr>
            <a:r>
              <a:rPr lang="en-US" b="1" dirty="0">
                <a:solidFill>
                  <a:srgbClr val="C00000"/>
                </a:solidFill>
              </a:rPr>
              <a:t>                                      </a:t>
            </a:r>
          </a:p>
          <a:p>
            <a:pPr eaLnBrk="1" hangingPunct="1">
              <a:buFontTx/>
              <a:buNone/>
              <a:defRPr/>
            </a:pPr>
            <a:r>
              <a:rPr lang="en-US" dirty="0"/>
              <a:t>                                 </a:t>
            </a:r>
          </a:p>
        </p:txBody>
      </p:sp>
      <p:pic>
        <p:nvPicPr>
          <p:cNvPr id="13316" name="Picture 3" descr="C:\Documents and Settings\semperka\Local Settings\Temporary Internet Files\Content.IE5\Q6WW5M0P\MC90005661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4876800"/>
            <a:ext cx="1819275"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a:defRPr/>
            </a:pPr>
            <a:fld id="{0B4461CB-4CA9-2A43-A3FA-624E1DA485A6}" type="slidenum">
              <a:rPr lang="en-US" smtClean="0"/>
              <a:pPr>
                <a:defRPr/>
              </a:pPr>
              <a:t>7</a:t>
            </a:fld>
            <a:endParaRPr lang="en-US"/>
          </a:p>
        </p:txBody>
      </p:sp>
    </p:spTree>
    <p:extLst>
      <p:ext uri="{BB962C8B-B14F-4D97-AF65-F5344CB8AC3E}">
        <p14:creationId xmlns:p14="http://schemas.microsoft.com/office/powerpoint/2010/main" val="14134153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blinds(horizontal)">
                                      <p:cBhvr>
                                        <p:cTn id="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rtlCol="0">
            <a:normAutofit/>
          </a:bodyPr>
          <a:lstStyle/>
          <a:p>
            <a:pPr eaLnBrk="1" hangingPunct="1">
              <a:defRPr/>
            </a:pPr>
            <a:r>
              <a:rPr lang="en-US" sz="3600" dirty="0">
                <a:solidFill>
                  <a:schemeClr val="tx1"/>
                </a:solidFill>
              </a:rPr>
              <a:t>General Principles of Documentation</a:t>
            </a:r>
          </a:p>
        </p:txBody>
      </p:sp>
      <p:sp>
        <p:nvSpPr>
          <p:cNvPr id="3" name="Content Placeholder 2"/>
          <p:cNvSpPr>
            <a:spLocks noGrp="1"/>
          </p:cNvSpPr>
          <p:nvPr>
            <p:ph idx="1"/>
          </p:nvPr>
        </p:nvSpPr>
        <p:spPr>
          <a:xfrm>
            <a:off x="457200" y="1600200"/>
            <a:ext cx="8229600" cy="5105400"/>
          </a:xfrm>
        </p:spPr>
        <p:txBody>
          <a:bodyPr rtlCol="0">
            <a:normAutofit/>
          </a:bodyPr>
          <a:lstStyle/>
          <a:p>
            <a:pPr marL="609600" indent="-609600" eaLnBrk="1" hangingPunct="1">
              <a:lnSpc>
                <a:spcPct val="90000"/>
              </a:lnSpc>
              <a:buClr>
                <a:schemeClr val="tx1"/>
              </a:buClr>
              <a:buFontTx/>
              <a:buNone/>
              <a:defRPr/>
            </a:pPr>
            <a:r>
              <a:rPr lang="en-US" sz="2800" b="1" dirty="0"/>
              <a:t>   </a:t>
            </a:r>
            <a:r>
              <a:rPr lang="en-US" sz="2800" dirty="0">
                <a:effectLst>
                  <a:outerShdw blurRad="38100" dist="38100" dir="2700000" algn="tl">
                    <a:srgbClr val="000000">
                      <a:alpha val="43137"/>
                    </a:srgbClr>
                  </a:outerShdw>
                </a:effectLst>
              </a:rPr>
              <a:t>   </a:t>
            </a:r>
            <a:r>
              <a:rPr lang="en-US" sz="2800" dirty="0"/>
              <a:t>The documentation of each patient encounter should include:</a:t>
            </a:r>
          </a:p>
          <a:p>
            <a:pPr marL="609600" indent="-609600" eaLnBrk="1" hangingPunct="1">
              <a:lnSpc>
                <a:spcPct val="90000"/>
              </a:lnSpc>
              <a:buClr>
                <a:schemeClr val="tx1"/>
              </a:buClr>
              <a:buFontTx/>
              <a:buNone/>
              <a:defRPr/>
            </a:pPr>
            <a:endParaRPr lang="en-US" sz="2800" dirty="0"/>
          </a:p>
          <a:p>
            <a:pPr marL="990600" lvl="1" indent="-533400" eaLnBrk="1" hangingPunct="1">
              <a:lnSpc>
                <a:spcPct val="90000"/>
              </a:lnSpc>
              <a:buClr>
                <a:schemeClr val="tx1"/>
              </a:buClr>
              <a:buFontTx/>
              <a:buNone/>
              <a:defRPr/>
            </a:pPr>
            <a:r>
              <a:rPr lang="en-US" dirty="0"/>
              <a:t>	</a:t>
            </a:r>
            <a:r>
              <a:rPr lang="en-US" sz="2400" dirty="0"/>
              <a:t>Reason for the encounter and relevant history, physical examination findings, and prior diagnostic test results 	</a:t>
            </a:r>
            <a:endParaRPr lang="en-US" dirty="0"/>
          </a:p>
          <a:p>
            <a:pPr marL="990600" lvl="1" indent="-533400" eaLnBrk="1" hangingPunct="1">
              <a:lnSpc>
                <a:spcPct val="90000"/>
              </a:lnSpc>
              <a:buClr>
                <a:schemeClr val="tx1"/>
              </a:buClr>
              <a:buFont typeface="Wingdings" pitchFamily="2" charset="2"/>
              <a:buChar char="Ø"/>
              <a:defRPr/>
            </a:pPr>
            <a:endParaRPr lang="en-US" sz="2400" dirty="0"/>
          </a:p>
          <a:p>
            <a:pPr marL="990600" lvl="1" indent="-533400" eaLnBrk="1" hangingPunct="1">
              <a:lnSpc>
                <a:spcPct val="90000"/>
              </a:lnSpc>
              <a:buClr>
                <a:schemeClr val="tx1"/>
              </a:buClr>
              <a:buFontTx/>
              <a:buNone/>
              <a:defRPr/>
            </a:pPr>
            <a:endParaRPr lang="en-US" sz="2400" dirty="0"/>
          </a:p>
          <a:p>
            <a:pPr marL="990600" lvl="1" indent="-533400" eaLnBrk="1" hangingPunct="1">
              <a:lnSpc>
                <a:spcPct val="90000"/>
              </a:lnSpc>
              <a:buClr>
                <a:schemeClr val="tx1"/>
              </a:buClr>
              <a:buFontTx/>
              <a:buNone/>
              <a:defRPr/>
            </a:pPr>
            <a:r>
              <a:rPr lang="en-US" sz="2400" i="1" dirty="0"/>
              <a:t>Avoid phrases like “</a:t>
            </a:r>
            <a:r>
              <a:rPr lang="en-US" sz="2400" i="1" dirty="0">
                <a:solidFill>
                  <a:schemeClr val="accent2"/>
                </a:solidFill>
              </a:rPr>
              <a:t>doing well</a:t>
            </a:r>
            <a:r>
              <a:rPr lang="en-US" sz="2400" i="1" dirty="0"/>
              <a:t>” or “</a:t>
            </a:r>
            <a:r>
              <a:rPr lang="en-US" sz="2400" i="1" dirty="0">
                <a:solidFill>
                  <a:schemeClr val="accent2"/>
                </a:solidFill>
              </a:rPr>
              <a:t>follow-up</a:t>
            </a:r>
            <a:r>
              <a:rPr lang="en-US" sz="2400" i="1" dirty="0"/>
              <a:t>” </a:t>
            </a:r>
          </a:p>
          <a:p>
            <a:pPr marL="990600" lvl="1" indent="-533400" eaLnBrk="1" hangingPunct="1">
              <a:lnSpc>
                <a:spcPct val="90000"/>
              </a:lnSpc>
              <a:buClr>
                <a:schemeClr val="tx1"/>
              </a:buClr>
              <a:buFontTx/>
              <a:buNone/>
              <a:defRPr/>
            </a:pPr>
            <a:r>
              <a:rPr lang="en-US" sz="2400" i="1" dirty="0"/>
              <a:t>without further elaboration</a:t>
            </a:r>
            <a:r>
              <a:rPr lang="en-US" dirty="0"/>
              <a:t>.</a:t>
            </a:r>
          </a:p>
          <a:p>
            <a:pPr marL="990600" lvl="1" indent="-533400" eaLnBrk="1" hangingPunct="1">
              <a:lnSpc>
                <a:spcPct val="90000"/>
              </a:lnSpc>
              <a:buClr>
                <a:schemeClr val="tx1"/>
              </a:buClr>
              <a:buFontTx/>
              <a:buNone/>
              <a:defRPr/>
            </a:pPr>
            <a:endParaRPr lang="en-US" sz="2400" b="1" dirty="0"/>
          </a:p>
          <a:p>
            <a:pPr marL="990600" lvl="1" indent="-533400" eaLnBrk="1" hangingPunct="1">
              <a:lnSpc>
                <a:spcPct val="90000"/>
              </a:lnSpc>
              <a:buClr>
                <a:schemeClr val="tx1"/>
              </a:buClr>
              <a:buFontTx/>
              <a:buNone/>
              <a:defRPr/>
            </a:pPr>
            <a:endParaRPr lang="en-US" dirty="0"/>
          </a:p>
          <a:p>
            <a:pPr eaLnBrk="1" hangingPunct="1">
              <a:buFontTx/>
              <a:buNone/>
              <a:defRPr/>
            </a:pPr>
            <a:endParaRPr lang="en-US" dirty="0"/>
          </a:p>
        </p:txBody>
      </p:sp>
      <p:sp>
        <p:nvSpPr>
          <p:cNvPr id="6" name="Slide Number Placeholder 5"/>
          <p:cNvSpPr>
            <a:spLocks noGrp="1"/>
          </p:cNvSpPr>
          <p:nvPr>
            <p:ph type="sldNum" sz="quarter" idx="12"/>
          </p:nvPr>
        </p:nvSpPr>
        <p:spPr/>
        <p:txBody>
          <a:bodyPr/>
          <a:lstStyle/>
          <a:p>
            <a:pPr>
              <a:defRPr/>
            </a:pPr>
            <a:fld id="{0B4461CB-4CA9-2A43-A3FA-624E1DA485A6}" type="slidenum">
              <a:rPr lang="en-US" smtClean="0"/>
              <a:pPr>
                <a:defRPr/>
              </a:pPr>
              <a:t>8</a:t>
            </a:fld>
            <a:endParaRPr lang="en-US"/>
          </a:p>
        </p:txBody>
      </p:sp>
    </p:spTree>
    <p:extLst>
      <p:ext uri="{BB962C8B-B14F-4D97-AF65-F5344CB8AC3E}">
        <p14:creationId xmlns:p14="http://schemas.microsoft.com/office/powerpoint/2010/main" val="41286382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blinds(horizontal)">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General Principles of Documentation, </a:t>
            </a:r>
            <a:r>
              <a:rPr lang="en-US" dirty="0" err="1">
                <a:solidFill>
                  <a:schemeClr val="tx1"/>
                </a:solidFill>
              </a:rPr>
              <a:t>cont</a:t>
            </a:r>
            <a:r>
              <a:rPr lang="en-US" dirty="0">
                <a:solidFill>
                  <a:schemeClr val="tx1"/>
                </a:solidFill>
              </a:rPr>
              <a:t>…</a:t>
            </a:r>
            <a:endParaRPr lang="en-US" dirty="0"/>
          </a:p>
        </p:txBody>
      </p:sp>
      <p:sp>
        <p:nvSpPr>
          <p:cNvPr id="3" name="Content Placeholder 2"/>
          <p:cNvSpPr>
            <a:spLocks noGrp="1"/>
          </p:cNvSpPr>
          <p:nvPr>
            <p:ph idx="1"/>
          </p:nvPr>
        </p:nvSpPr>
        <p:spPr/>
        <p:txBody>
          <a:bodyPr/>
          <a:lstStyle/>
          <a:p>
            <a:pPr marL="342900" lvl="1" indent="-342900">
              <a:buSzTx/>
            </a:pPr>
            <a:r>
              <a:rPr lang="en-US" sz="2800" dirty="0">
                <a:solidFill>
                  <a:schemeClr val="tx1"/>
                </a:solidFill>
              </a:rPr>
              <a:t>Assessment, clinical impression or diagnosis</a:t>
            </a:r>
          </a:p>
          <a:p>
            <a:pPr lvl="1"/>
            <a:r>
              <a:rPr lang="en-US" dirty="0">
                <a:solidFill>
                  <a:schemeClr val="tx1"/>
                </a:solidFill>
              </a:rPr>
              <a:t>Clinical impressions or diagnoses should be documented for each visit</a:t>
            </a:r>
          </a:p>
          <a:p>
            <a:r>
              <a:rPr lang="en-US" dirty="0">
                <a:solidFill>
                  <a:schemeClr val="tx1"/>
                </a:solidFill>
              </a:rPr>
              <a:t>Plan of Care</a:t>
            </a:r>
          </a:p>
          <a:p>
            <a:r>
              <a:rPr lang="en-US" dirty="0">
                <a:solidFill>
                  <a:schemeClr val="tx1"/>
                </a:solidFill>
              </a:rPr>
              <a:t>Date and legible identity of the observer</a:t>
            </a:r>
          </a:p>
          <a:p>
            <a:endParaRPr lang="en-US" dirty="0">
              <a:solidFill>
                <a:schemeClr val="tx1"/>
              </a:solidFill>
            </a:endParaRPr>
          </a:p>
          <a:p>
            <a:pPr marL="0" indent="0">
              <a:buNone/>
            </a:pPr>
            <a:endParaRPr lang="en-US" dirty="0"/>
          </a:p>
        </p:txBody>
      </p:sp>
      <p:pic>
        <p:nvPicPr>
          <p:cNvPr id="4" name="Picture 1" descr="C:\Documents and Settings\semperka\Local Settings\Temporary Internet Files\Content.IE5\AD5WEWDF\MC90035905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4495800"/>
            <a:ext cx="14176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12"/>
          </p:nvPr>
        </p:nvSpPr>
        <p:spPr/>
        <p:txBody>
          <a:bodyPr/>
          <a:lstStyle/>
          <a:p>
            <a:pPr>
              <a:defRPr/>
            </a:pPr>
            <a:fld id="{0B4461CB-4CA9-2A43-A3FA-624E1DA485A6}" type="slidenum">
              <a:rPr lang="en-US" smtClean="0"/>
              <a:pPr>
                <a:defRPr/>
              </a:pPr>
              <a:t>9</a:t>
            </a:fld>
            <a:endParaRPr lang="en-US"/>
          </a:p>
        </p:txBody>
      </p:sp>
    </p:spTree>
    <p:extLst>
      <p:ext uri="{BB962C8B-B14F-4D97-AF65-F5344CB8AC3E}">
        <p14:creationId xmlns:p14="http://schemas.microsoft.com/office/powerpoint/2010/main" val="1367116019"/>
      </p:ext>
    </p:extLst>
  </p:cSld>
  <p:clrMapOvr>
    <a:masterClrMapping/>
  </p:clrMapOvr>
</p:sld>
</file>

<file path=ppt/theme/theme1.xml><?xml version="1.0" encoding="utf-8"?>
<a:theme xmlns:a="http://schemas.openxmlformats.org/drawingml/2006/main" name="Power-Point-Helme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Power-Point-Helme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Power-Point-Helmet</Template>
  <TotalTime>4094</TotalTime>
  <Words>3324</Words>
  <Application>Microsoft Office PowerPoint</Application>
  <PresentationFormat>On-screen Show (4:3)</PresentationFormat>
  <Paragraphs>611</Paragraphs>
  <Slides>53</Slides>
  <Notes>20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53</vt:i4>
      </vt:variant>
    </vt:vector>
  </HeadingPairs>
  <TitlesOfParts>
    <vt:vector size="64" baseType="lpstr">
      <vt:lpstr>ＭＳ Ｐゴシック</vt:lpstr>
      <vt:lpstr>Arial</vt:lpstr>
      <vt:lpstr>Calibri</vt:lpstr>
      <vt:lpstr>Gotham Book</vt:lpstr>
      <vt:lpstr>Gotham-Bold</vt:lpstr>
      <vt:lpstr>Roman</vt:lpstr>
      <vt:lpstr>Times</vt:lpstr>
      <vt:lpstr>Times New Roman</vt:lpstr>
      <vt:lpstr>Wingdings</vt:lpstr>
      <vt:lpstr>Power-Point-Helmet</vt:lpstr>
      <vt:lpstr>1_Power-Point-Helmet</vt:lpstr>
      <vt:lpstr>E &amp; M CHART AUDITING Department of Neurology – CORE Presentation on E/M Documentation  Neurology Residency/Fellow Program  </vt:lpstr>
      <vt:lpstr>Documentation Timeliness</vt:lpstr>
      <vt:lpstr>Documentation Timeliness, cont…</vt:lpstr>
      <vt:lpstr>Signature Attestations</vt:lpstr>
      <vt:lpstr>Signature Tips         </vt:lpstr>
      <vt:lpstr>E/M Services</vt:lpstr>
      <vt:lpstr>Why Document ?</vt:lpstr>
      <vt:lpstr>General Principles of Documentation</vt:lpstr>
      <vt:lpstr>General Principles of Documentation, cont…</vt:lpstr>
      <vt:lpstr>COMPONENTS THAT DETERMINE AN E&amp;M CODE</vt:lpstr>
      <vt:lpstr>NATURE OF PRESENTING PROBLEM</vt:lpstr>
      <vt:lpstr>Medical Necessity Chronic Problem, Office/Outpatient E/M</vt:lpstr>
      <vt:lpstr>Medical Necessity Acute Problem, Office/Outpatient E/M</vt:lpstr>
      <vt:lpstr>Medical Necessity Initial Inpatient Care</vt:lpstr>
      <vt:lpstr>Medical Necessity Subsequent Inpatient Care</vt:lpstr>
      <vt:lpstr>Inpatient Discharge; Only Used by Admitting Physician</vt:lpstr>
      <vt:lpstr>HISTORY</vt:lpstr>
      <vt:lpstr>CHIEF COMPLAINT </vt:lpstr>
      <vt:lpstr>HISTORY OF PRESENT ILLNESS A chronological description of the development of the patient’s present illness from the first sign and/or symptom to the present.  This includes the following elements:  </vt:lpstr>
      <vt:lpstr>STATUS OF CHRONIC CONDITIONS</vt:lpstr>
      <vt:lpstr>Extent of HPI</vt:lpstr>
      <vt:lpstr>REVIEW OF SYSTEMS (ROS)</vt:lpstr>
      <vt:lpstr>14 Systems for Review, Include:</vt:lpstr>
      <vt:lpstr>Extent of ROS</vt:lpstr>
      <vt:lpstr>PAST, FAMILY, &amp; SOCIAL HISTORY (PFSH)</vt:lpstr>
      <vt:lpstr>Extent of PFSH</vt:lpstr>
      <vt:lpstr>Overall Level of History</vt:lpstr>
      <vt:lpstr>Overall Level of History (cont.)</vt:lpstr>
      <vt:lpstr>History TIPS</vt:lpstr>
      <vt:lpstr>Unable to Obtain History</vt:lpstr>
      <vt:lpstr>HISTORY QUESTIONS </vt:lpstr>
      <vt:lpstr>1995 PHYSICAL  EXAMINATION</vt:lpstr>
      <vt:lpstr>1995 EXAM GUIDELINES </vt:lpstr>
      <vt:lpstr>BODY AREAS/ORGAN SYSTEMS</vt:lpstr>
      <vt:lpstr>1995 Exam, Organ Systems and the Audit Tool</vt:lpstr>
      <vt:lpstr>1997 PHYSICAL  EXAMINATION</vt:lpstr>
      <vt:lpstr>PowerPoint Presentation</vt:lpstr>
      <vt:lpstr>Content and Documentation Requirements, Neuro Exam </vt:lpstr>
      <vt:lpstr>EXAMINATION QUESTIONS</vt:lpstr>
      <vt:lpstr>MEDICAL DECISION MAKING INCLUDES:</vt:lpstr>
      <vt:lpstr>4 TYPES OF MEDICAL DECISION MAKING</vt:lpstr>
      <vt:lpstr>MEDICAL DECISION MAKING</vt:lpstr>
      <vt:lpstr>NUMBER OF DIAGNOSES OR TREATMENT OPTIONS</vt:lpstr>
      <vt:lpstr>PowerPoint Presentation</vt:lpstr>
      <vt:lpstr>AMOUNT AND/OR COMPLEXITY OF DATA </vt:lpstr>
      <vt:lpstr>PowerPoint Presentation</vt:lpstr>
      <vt:lpstr>RISK OF SIGNIFICANT COMPLICATIONS, MORBIDITY, AND MORTALITY </vt:lpstr>
      <vt:lpstr>PowerPoint Presentation</vt:lpstr>
      <vt:lpstr>MEDICAL DECISION MAKING QUESTIONS</vt:lpstr>
      <vt:lpstr>Resources</vt:lpstr>
      <vt:lpstr>Resources:</vt:lpstr>
      <vt:lpstr>Resources:</vt:lpstr>
      <vt:lpstr>MSU HEALTHTEAM COMPLIANCE OFFICE  Kristine Cuddy-Cummings - Compliance Analyst  355-4547   Laticia Wing – Compliance Analyst 432-8681  Michelle Campbell - Compliance Analyst in Training 353-5733  Kris Fortin – Operations Coordinator I 432-8680  John Hazewinkel – Compliance Officer 355-1822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Hazewinkel</dc:creator>
  <cp:lastModifiedBy>Kris Cuddy</cp:lastModifiedBy>
  <cp:revision>82</cp:revision>
  <cp:lastPrinted>2016-11-21T12:50:51Z</cp:lastPrinted>
  <dcterms:created xsi:type="dcterms:W3CDTF">2016-06-28T16:59:35Z</dcterms:created>
  <dcterms:modified xsi:type="dcterms:W3CDTF">2020-09-17T22:03:29Z</dcterms:modified>
</cp:coreProperties>
</file>