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7"/>
  </p:notesMasterIdLst>
  <p:handoutMasterIdLst>
    <p:handoutMasterId r:id="rId88"/>
  </p:handoutMasterIdLst>
  <p:sldIdLst>
    <p:sldId id="335" r:id="rId2"/>
    <p:sldId id="364"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271" r:id="rId21"/>
    <p:sldId id="272" r:id="rId22"/>
    <p:sldId id="275" r:id="rId23"/>
    <p:sldId id="276" r:id="rId24"/>
    <p:sldId id="277" r:id="rId25"/>
    <p:sldId id="336" r:id="rId26"/>
    <p:sldId id="278" r:id="rId27"/>
    <p:sldId id="279" r:id="rId28"/>
    <p:sldId id="337" r:id="rId29"/>
    <p:sldId id="280" r:id="rId30"/>
    <p:sldId id="338" r:id="rId31"/>
    <p:sldId id="339" r:id="rId32"/>
    <p:sldId id="340" r:id="rId33"/>
    <p:sldId id="281" r:id="rId34"/>
    <p:sldId id="282" r:id="rId35"/>
    <p:sldId id="283" r:id="rId36"/>
    <p:sldId id="357" r:id="rId37"/>
    <p:sldId id="284" r:id="rId38"/>
    <p:sldId id="285" r:id="rId39"/>
    <p:sldId id="341" r:id="rId40"/>
    <p:sldId id="342" r:id="rId41"/>
    <p:sldId id="343" r:id="rId42"/>
    <p:sldId id="344" r:id="rId43"/>
    <p:sldId id="287" r:id="rId44"/>
    <p:sldId id="289" r:id="rId45"/>
    <p:sldId id="290" r:id="rId46"/>
    <p:sldId id="291" r:id="rId47"/>
    <p:sldId id="292" r:id="rId48"/>
    <p:sldId id="293" r:id="rId49"/>
    <p:sldId id="345" r:id="rId50"/>
    <p:sldId id="294" r:id="rId51"/>
    <p:sldId id="346" r:id="rId52"/>
    <p:sldId id="295" r:id="rId53"/>
    <p:sldId id="347" r:id="rId54"/>
    <p:sldId id="296" r:id="rId55"/>
    <p:sldId id="297" r:id="rId56"/>
    <p:sldId id="298" r:id="rId57"/>
    <p:sldId id="299" r:id="rId58"/>
    <p:sldId id="348" r:id="rId59"/>
    <p:sldId id="349" r:id="rId60"/>
    <p:sldId id="350" r:id="rId61"/>
    <p:sldId id="351" r:id="rId62"/>
    <p:sldId id="352" r:id="rId63"/>
    <p:sldId id="353" r:id="rId64"/>
    <p:sldId id="354" r:id="rId65"/>
    <p:sldId id="300" r:id="rId66"/>
    <p:sldId id="301" r:id="rId67"/>
    <p:sldId id="302" r:id="rId68"/>
    <p:sldId id="303" r:id="rId69"/>
    <p:sldId id="304" r:id="rId70"/>
    <p:sldId id="305" r:id="rId71"/>
    <p:sldId id="306" r:id="rId72"/>
    <p:sldId id="307" r:id="rId73"/>
    <p:sldId id="308" r:id="rId74"/>
    <p:sldId id="309" r:id="rId75"/>
    <p:sldId id="311" r:id="rId76"/>
    <p:sldId id="315" r:id="rId77"/>
    <p:sldId id="316" r:id="rId78"/>
    <p:sldId id="363" r:id="rId79"/>
    <p:sldId id="321" r:id="rId80"/>
    <p:sldId id="322" r:id="rId81"/>
    <p:sldId id="324" r:id="rId82"/>
    <p:sldId id="356" r:id="rId83"/>
    <p:sldId id="362" r:id="rId84"/>
    <p:sldId id="382" r:id="rId85"/>
    <p:sldId id="355" r:id="rId8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8453B"/>
    <a:srgbClr val="0C533A"/>
    <a:srgbClr val="06433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2" d="100"/>
          <a:sy n="102" d="100"/>
        </p:scale>
        <p:origin x="26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C48C199-C7C7-4774-B962-BB1149ACCC8F}" type="datetimeFigureOut">
              <a:rPr lang="en-US" smtClean="0"/>
              <a:t>2/21/2019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8137CD-8AB3-4A4D-A455-3297FAC5DFCE}" type="slidenum">
              <a:rPr lang="en-US" smtClean="0"/>
              <a:t>‹#›</a:t>
            </a:fld>
            <a:endParaRPr lang="en-US"/>
          </a:p>
        </p:txBody>
      </p:sp>
    </p:spTree>
    <p:extLst>
      <p:ext uri="{BB962C8B-B14F-4D97-AF65-F5344CB8AC3E}">
        <p14:creationId xmlns:p14="http://schemas.microsoft.com/office/powerpoint/2010/main" val="43470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248F0C-3CE4-4625-9D40-05CB5F73F87A}" type="datetimeFigureOut">
              <a:rPr lang="en-US" smtClean="0"/>
              <a:t>2/21/2019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D88E77-3B74-49E4-9ED1-DDF73D44FAC8}" type="slidenum">
              <a:rPr lang="en-US" smtClean="0"/>
              <a:t>‹#›</a:t>
            </a:fld>
            <a:endParaRPr lang="en-US"/>
          </a:p>
        </p:txBody>
      </p:sp>
    </p:spTree>
    <p:extLst>
      <p:ext uri="{BB962C8B-B14F-4D97-AF65-F5344CB8AC3E}">
        <p14:creationId xmlns:p14="http://schemas.microsoft.com/office/powerpoint/2010/main" val="89746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828D13B7-B99C-4740-BDD9-6E87505C2BDF}" type="slidenum">
              <a:rPr lang="en-US" smtClean="0"/>
              <a:pPr/>
              <a:t>8</a:t>
            </a:fld>
            <a:endParaRPr lang="en-US" smtClean="0"/>
          </a:p>
        </p:txBody>
      </p:sp>
    </p:spTree>
    <p:extLst>
      <p:ext uri="{BB962C8B-B14F-4D97-AF65-F5344CB8AC3E}">
        <p14:creationId xmlns:p14="http://schemas.microsoft.com/office/powerpoint/2010/main" val="287657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pPr>
            <a:r>
              <a:rPr lang="en-US" altLang="en-US" sz="2000" dirty="0"/>
              <a:t>Improving, well-controlled, resolving, or resolved</a:t>
            </a:r>
          </a:p>
          <a:p>
            <a:pPr lvl="1" eaLnBrk="1" hangingPunct="1">
              <a:lnSpc>
                <a:spcPct val="90000"/>
              </a:lnSpc>
            </a:pPr>
            <a:r>
              <a:rPr lang="en-US" altLang="en-US" sz="2000" dirty="0"/>
              <a:t>Inadequately controlled, worsening, or failing to change as expected.</a:t>
            </a:r>
          </a:p>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1204" name="Slide Number Placeholder 3"/>
          <p:cNvSpPr>
            <a:spLocks noGrp="1"/>
          </p:cNvSpPr>
          <p:nvPr>
            <p:ph type="sldNum" sz="quarter" idx="5"/>
          </p:nvPr>
        </p:nvSpPr>
        <p:spPr/>
        <p:txBody>
          <a:bodyPr/>
          <a:lstStyle/>
          <a:p>
            <a:pPr>
              <a:defRPr/>
            </a:pPr>
            <a:fld id="{E7D1D566-CB1A-44EE-A2D0-B2D62CEE2A36}" type="slidenum">
              <a:rPr lang="en-US" smtClean="0"/>
              <a:pPr>
                <a:defRPr/>
              </a:pPr>
              <a:t>9</a:t>
            </a:fld>
            <a:endParaRPr lang="en-US" smtClean="0"/>
          </a:p>
        </p:txBody>
      </p:sp>
      <p:sp>
        <p:nvSpPr>
          <p:cNvPr id="2" name="Date Placeholder 1"/>
          <p:cNvSpPr>
            <a:spLocks noGrp="1"/>
          </p:cNvSpPr>
          <p:nvPr>
            <p:ph type="dt" sz="quarter" idx="1"/>
          </p:nvPr>
        </p:nvSpPr>
        <p:spPr/>
        <p:txBody>
          <a:bodyPr/>
          <a:lstStyle/>
          <a:p>
            <a:pPr>
              <a:defRPr/>
            </a:pPr>
            <a:r>
              <a:rPr lang="en-US"/>
              <a:t>4/14/2015</a:t>
            </a:r>
            <a:endParaRPr lang="en-US" dirty="0"/>
          </a:p>
        </p:txBody>
      </p:sp>
    </p:spTree>
    <p:extLst>
      <p:ext uri="{BB962C8B-B14F-4D97-AF65-F5344CB8AC3E}">
        <p14:creationId xmlns:p14="http://schemas.microsoft.com/office/powerpoint/2010/main" val="94839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D88E77-3B74-49E4-9ED1-DDF73D44FAC8}" type="slidenum">
              <a:rPr lang="en-US" smtClean="0"/>
              <a:t>11</a:t>
            </a:fld>
            <a:endParaRPr lang="en-US"/>
          </a:p>
        </p:txBody>
      </p:sp>
    </p:spTree>
    <p:extLst>
      <p:ext uri="{BB962C8B-B14F-4D97-AF65-F5344CB8AC3E}">
        <p14:creationId xmlns:p14="http://schemas.microsoft.com/office/powerpoint/2010/main" val="341430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D88E77-3B74-49E4-9ED1-DDF73D44FAC8}" type="slidenum">
              <a:rPr lang="en-US" smtClean="0"/>
              <a:t>12</a:t>
            </a:fld>
            <a:endParaRPr lang="en-US"/>
          </a:p>
        </p:txBody>
      </p:sp>
    </p:spTree>
    <p:extLst>
      <p:ext uri="{BB962C8B-B14F-4D97-AF65-F5344CB8AC3E}">
        <p14:creationId xmlns:p14="http://schemas.microsoft.com/office/powerpoint/2010/main" val="42150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fontAlgn="base">
              <a:spcBef>
                <a:spcPct val="0"/>
              </a:spcBef>
              <a:spcAft>
                <a:spcPct val="0"/>
              </a:spcAft>
            </a:pPr>
            <a:fld id="{C1D88E77-3B74-49E4-9ED1-DDF73D44FAC8}" type="slidenum">
              <a:rPr lang="en-US">
                <a:solidFill>
                  <a:prstClr val="black"/>
                </a:solidFill>
                <a:latin typeface="Arial" charset="0"/>
                <a:ea typeface="ＭＳ Ｐゴシック" charset="-128"/>
              </a:rPr>
              <a:pPr defTabSz="465887" fontAlgn="base">
                <a:spcBef>
                  <a:spcPct val="0"/>
                </a:spcBef>
                <a:spcAft>
                  <a:spcPct val="0"/>
                </a:spcAft>
              </a:pPr>
              <a:t>18</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27548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fontAlgn="base">
              <a:spcBef>
                <a:spcPct val="0"/>
              </a:spcBef>
              <a:spcAft>
                <a:spcPct val="0"/>
              </a:spcAft>
            </a:pPr>
            <a:fld id="{C1D88E77-3B74-49E4-9ED1-DDF73D44FAC8}" type="slidenum">
              <a:rPr lang="en-US">
                <a:solidFill>
                  <a:prstClr val="black"/>
                </a:solidFill>
                <a:latin typeface="Arial" charset="0"/>
                <a:ea typeface="ＭＳ Ｐゴシック" charset="-128"/>
              </a:rPr>
              <a:pPr defTabSz="465887" fontAlgn="base">
                <a:spcBef>
                  <a:spcPct val="0"/>
                </a:spcBef>
                <a:spcAft>
                  <a:spcPct val="0"/>
                </a:spcAft>
              </a:pPr>
              <a:t>19</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31045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dirty="0" smtClean="0"/>
              <a:t>Presentation Title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75000"/>
                    <a:lumOff val="2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47030"/>
            <a:ext cx="82296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smtClean="0"/>
              <a:t>1 column full width, bullets</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chemeClr val="tx1">
                  <a:lumMod val="75000"/>
                  <a:lumOff val="25000"/>
                </a:schemeClr>
              </a:buClr>
              <a:buFont typeface="Wingdings" charset="2"/>
              <a:buChar char="§"/>
              <a:defRPr sz="2800" b="0" i="0">
                <a:solidFill>
                  <a:schemeClr val="tx1">
                    <a:lumMod val="75000"/>
                    <a:lumOff val="25000"/>
                  </a:schemeClr>
                </a:solidFill>
                <a:latin typeface="Gotham Book"/>
                <a:cs typeface="Gotham Book"/>
              </a:defRPr>
            </a:lvl1pPr>
            <a:lvl2pPr marL="649224">
              <a:buClr>
                <a:schemeClr val="tx1">
                  <a:lumMod val="75000"/>
                  <a:lumOff val="25000"/>
                </a:schemeClr>
              </a:buClr>
              <a:buSzPct val="85000"/>
              <a:buFont typeface="Wingdings" charset="2"/>
              <a:buChar char="§"/>
              <a:defRPr sz="24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47030"/>
            <a:ext cx="82296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smtClean="0"/>
              <a:t>2 columns, bullets</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9044"/>
            <a:ext cx="8229600" cy="821157"/>
          </a:xfrm>
          <a:prstGeom prst="rect">
            <a:avLst/>
          </a:prstGeom>
        </p:spPr>
        <p:txBody>
          <a:bodyPr>
            <a:normAutofit/>
          </a:bodyPr>
          <a:lstStyle>
            <a:lvl1pPr algn="l">
              <a:defRPr sz="3600" b="0" i="0">
                <a:solidFill>
                  <a:srgbClr val="18453B"/>
                </a:solidFill>
                <a:latin typeface="Gotham-Bold"/>
                <a:cs typeface="Gotham-Bold"/>
              </a:defRPr>
            </a:lvl1pPr>
          </a:lstStyle>
          <a:p>
            <a:r>
              <a:rPr lang="en-US" dirty="0" smtClean="0"/>
              <a:t>1 column, no bullets</a:t>
            </a:r>
            <a:endParaRPr lang="en-US" dirty="0"/>
          </a:p>
        </p:txBody>
      </p:sp>
      <p:sp>
        <p:nvSpPr>
          <p:cNvPr id="3" name="Content Placeholder 2"/>
          <p:cNvSpPr>
            <a:spLocks noGrp="1"/>
          </p:cNvSpPr>
          <p:nvPr>
            <p:ph idx="1"/>
          </p:nvPr>
        </p:nvSpPr>
        <p:spPr>
          <a:xfrm>
            <a:off x="457200" y="1600201"/>
            <a:ext cx="8229600" cy="4419600"/>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75091"/>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dirty="0" smtClean="0"/>
              <a:t>1 column, numbers</a:t>
            </a:r>
            <a:endParaRPr lang="en-US" dirty="0"/>
          </a:p>
        </p:txBody>
      </p:sp>
      <p:sp>
        <p:nvSpPr>
          <p:cNvPr id="3" name="Content Placeholder 2"/>
          <p:cNvSpPr>
            <a:spLocks noGrp="1"/>
          </p:cNvSpPr>
          <p:nvPr>
            <p:ph idx="1"/>
          </p:nvPr>
        </p:nvSpPr>
        <p:spPr>
          <a:xfrm>
            <a:off x="457200" y="1600201"/>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457200" algn="l">
              <a:buClr>
                <a:schemeClr val="tx1">
                  <a:lumMod val="75000"/>
                  <a:lumOff val="25000"/>
                </a:schemeClr>
              </a:buClr>
              <a:buFont typeface="Wingdings" charset="2"/>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pPr>
              <a:defRPr/>
            </a:pPr>
            <a:endParaRPr lang="en-US"/>
          </a:p>
        </p:txBody>
      </p:sp>
      <p:sp>
        <p:nvSpPr>
          <p:cNvPr id="4" name="Rectangle 16"/>
          <p:cNvSpPr>
            <a:spLocks noGrp="1" noChangeArrowheads="1"/>
          </p:cNvSpPr>
          <p:nvPr>
            <p:ph type="sldNum" sz="quarter" idx="11"/>
          </p:nvPr>
        </p:nvSpPr>
        <p:spPr>
          <a:ln/>
        </p:spPr>
        <p:txBody>
          <a:bodyPr/>
          <a:lstStyle>
            <a:lvl1pPr>
              <a:defRPr/>
            </a:lvl1pPr>
          </a:lstStyle>
          <a:p>
            <a:pPr>
              <a:defRPr/>
            </a:pPr>
            <a:fld id="{BD0D2C58-0E79-4307-93F6-A18D9F102E6D}" type="slidenum">
              <a:rPr lang="en-US"/>
              <a:pPr>
                <a:defRPr/>
              </a:pPr>
              <a:t>‹#›</a:t>
            </a:fld>
            <a:endParaRPr lang="en-US"/>
          </a:p>
        </p:txBody>
      </p:sp>
    </p:spTree>
    <p:extLst>
      <p:ext uri="{BB962C8B-B14F-4D97-AF65-F5344CB8AC3E}">
        <p14:creationId xmlns:p14="http://schemas.microsoft.com/office/powerpoint/2010/main" val="295762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pPr>
              <a:defRPr/>
            </a:pPr>
            <a:endParaRPr lang="en-US"/>
          </a:p>
        </p:txBody>
      </p:sp>
      <p:sp>
        <p:nvSpPr>
          <p:cNvPr id="6" name="Rectangle 16"/>
          <p:cNvSpPr>
            <a:spLocks noGrp="1" noChangeArrowheads="1"/>
          </p:cNvSpPr>
          <p:nvPr>
            <p:ph type="sldNum" sz="quarter" idx="11"/>
          </p:nvPr>
        </p:nvSpPr>
        <p:spPr>
          <a:ln/>
        </p:spPr>
        <p:txBody>
          <a:bodyPr/>
          <a:lstStyle>
            <a:lvl1pPr>
              <a:defRPr/>
            </a:lvl1pPr>
          </a:lstStyle>
          <a:p>
            <a:pPr>
              <a:defRPr/>
            </a:pPr>
            <a:fld id="{2AAE9BF7-CE42-415F-8E70-0287A582D9E8}" type="slidenum">
              <a:rPr lang="en-US"/>
              <a:pPr>
                <a:defRPr/>
              </a:pPr>
              <a:t>‹#›</a:t>
            </a:fld>
            <a:endParaRPr lang="en-US"/>
          </a:p>
        </p:txBody>
      </p:sp>
    </p:spTree>
    <p:extLst>
      <p:ext uri="{BB962C8B-B14F-4D97-AF65-F5344CB8AC3E}">
        <p14:creationId xmlns:p14="http://schemas.microsoft.com/office/powerpoint/2010/main" val="8719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endParaRPr lang="en-US"/>
          </a:p>
        </p:txBody>
      </p:sp>
      <p:sp>
        <p:nvSpPr>
          <p:cNvPr id="3" name="Rectangle 16"/>
          <p:cNvSpPr>
            <a:spLocks noGrp="1" noChangeArrowheads="1"/>
          </p:cNvSpPr>
          <p:nvPr>
            <p:ph type="sldNum" sz="quarter" idx="11"/>
          </p:nvPr>
        </p:nvSpPr>
        <p:spPr>
          <a:ln/>
        </p:spPr>
        <p:txBody>
          <a:bodyPr/>
          <a:lstStyle>
            <a:lvl1pPr>
              <a:defRPr/>
            </a:lvl1pPr>
          </a:lstStyle>
          <a:p>
            <a:pPr>
              <a:defRPr/>
            </a:pPr>
            <a:fld id="{2A72355B-D2EC-4EDB-8B7A-5FA51C0CA2C1}" type="slidenum">
              <a:rPr lang="en-US"/>
              <a:pPr>
                <a:defRPr/>
              </a:pPr>
              <a:t>‹#›</a:t>
            </a:fld>
            <a:endParaRPr lang="en-US"/>
          </a:p>
        </p:txBody>
      </p:sp>
    </p:spTree>
    <p:extLst>
      <p:ext uri="{BB962C8B-B14F-4D97-AF65-F5344CB8AC3E}">
        <p14:creationId xmlns:p14="http://schemas.microsoft.com/office/powerpoint/2010/main" val="17934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F51E7264-46BD-4CF0-9BF2-2CFDFB6A87E7}" type="datetime1">
              <a:rPr lang="en-US" smtClean="0"/>
              <a:t>2/21/2019</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Footer</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54DEB9-F14B-4FBE-86BE-9C37A5BFE5DB}" type="slidenum">
              <a:rPr lang="en-US"/>
              <a:pPr>
                <a:defRPr/>
              </a:pPr>
              <a:t>‹#›</a:t>
            </a:fld>
            <a:endParaRPr lang="en-US"/>
          </a:p>
        </p:txBody>
      </p:sp>
    </p:spTree>
    <p:extLst>
      <p:ext uri="{BB962C8B-B14F-4D97-AF65-F5344CB8AC3E}">
        <p14:creationId xmlns:p14="http://schemas.microsoft.com/office/powerpoint/2010/main" val="114365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dirty="0"/>
          </a:p>
        </p:txBody>
      </p:sp>
      <p:pic>
        <p:nvPicPr>
          <p:cNvPr id="1029" name="Picture 6" descr="PP_MSU_chevron.jpg"/>
          <p:cNvPicPr>
            <a:picLocks noChangeAspect="1"/>
          </p:cNvPicPr>
          <p:nvPr/>
        </p:nvPicPr>
        <p:blipFill>
          <a:blip r:embed="rId12"/>
          <a:srcRect/>
          <a:stretch>
            <a:fillRect/>
          </a:stretch>
        </p:blipFill>
        <p:spPr bwMode="auto">
          <a:xfrm>
            <a:off x="0" y="0"/>
            <a:ext cx="9144000" cy="246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8" r:id="rId4"/>
    <p:sldLayoutId id="2147483697" r:id="rId5"/>
    <p:sldLayoutId id="2147483699" r:id="rId6"/>
    <p:sldLayoutId id="2147483700" r:id="rId7"/>
    <p:sldLayoutId id="2147483701" r:id="rId8"/>
    <p:sldLayoutId id="2147483702" r:id="rId9"/>
  </p:sldLayoutIdLst>
  <p:hf hdr="0" ftr="0" dt="0"/>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wpsmedicare.com/j8macpartb/claims/submission/documentation-timelines.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healthteam.msu.edu/intranet/Policies/MRC%2001%20Medical%20Record%20Documentation.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cms.gov/Medicare/Prescription-Drug-Coverage/PrescriptionDrugCovContra/Downloads/Chapter9.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cms.gov/Outreach-and-Education/Medicare-Learning-Network-MLN/MLNMattersArticles/Downloads/MM10412.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edwebguide/downloads/97docguidelines.pdf" TargetMode="External"/><Relationship Id="rId2" Type="http://schemas.openxmlformats.org/officeDocument/2006/relationships/hyperlink" Target="https://www.cms.gov/outreach-and-education/medicare-learning-network-mln/mlnedwebguide/downloads/95docguidelines.pdf" TargetMode="External"/><Relationship Id="rId1" Type="http://schemas.openxmlformats.org/officeDocument/2006/relationships/slideLayout" Target="../slideLayouts/slideLayout2.xml"/><Relationship Id="rId5" Type="http://schemas.openxmlformats.org/officeDocument/2006/relationships/hyperlink" Target="https://www.cms.gov/outreach-and-education/outreach/partnerships/fraudpreventiontoolkit.html" TargetMode="External"/><Relationship Id="rId4" Type="http://schemas.openxmlformats.org/officeDocument/2006/relationships/hyperlink" Target="https://www.cms.gov/Outreach-and-Education/Medicare-Learning-Network-MLN/MLNProducts/Downloads/CERTMedRecDoc-FactSheet-ICN909160.pdf"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oig.hhs.gov/compliance/physician-education/02payers.asp" TargetMode="External"/><Relationship Id="rId2" Type="http://schemas.openxmlformats.org/officeDocument/2006/relationships/hyperlink" Target="https://www.cms.gov/outreach-and-education/medicare-learning-network-mln/mlnproducts/providercompliance.html" TargetMode="External"/><Relationship Id="rId1" Type="http://schemas.openxmlformats.org/officeDocument/2006/relationships/slideLayout" Target="../slideLayouts/slideLayout2.xml"/><Relationship Id="rId4" Type="http://schemas.openxmlformats.org/officeDocument/2006/relationships/hyperlink" Target="https://cdn.ymaws.com/www.mimgma.org/resource/resmgr/TPPD_2017_Handouts/Muchow_3.pdf"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healthteam.msu.edu/intranet/policies.asp" TargetMode="External"/><Relationship Id="rId2" Type="http://schemas.openxmlformats.org/officeDocument/2006/relationships/hyperlink" Target="https://www.cms.gov/Outreach-and-Education/Medicare-Learning-Network-MLN/MLNMattersArticles/Downloads/MM10412.pdf"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0909" y="348792"/>
            <a:ext cx="8756073" cy="4703499"/>
          </a:xfrm>
        </p:spPr>
        <p:txBody>
          <a:bodyPr>
            <a:normAutofit fontScale="90000"/>
          </a:bodyPr>
          <a:lstStyle/>
          <a:p>
            <a:pPr algn="ctr" eaLnBrk="1" hangingPunct="1"/>
            <a:r>
              <a:rPr lang="en-US" altLang="en-US" sz="5300" b="1" dirty="0" smtClean="0"/>
              <a:t>E &amp; M CHART AUDITING</a:t>
            </a:r>
            <a:br>
              <a:rPr lang="en-US" altLang="en-US" sz="5300" b="1" dirty="0" smtClean="0"/>
            </a:br>
            <a:r>
              <a:rPr lang="en-US" altLang="en-US" sz="5300" b="1" dirty="0" smtClean="0"/>
              <a:t>Department of Neurology – CORE </a:t>
            </a:r>
            <a:r>
              <a:rPr lang="en-US" altLang="en-US" sz="5300" b="1" dirty="0" smtClean="0"/>
              <a:t>Presentations and Fraud and Awareness Training</a:t>
            </a:r>
            <a:r>
              <a:rPr lang="en-US" altLang="en-US" sz="6000" b="1" dirty="0" smtClean="0"/>
              <a:t> </a:t>
            </a:r>
            <a:br>
              <a:rPr lang="en-US" altLang="en-US" sz="6000" b="1" dirty="0" smtClean="0"/>
            </a:br>
            <a:r>
              <a:rPr lang="en-US" altLang="en-US" sz="4000" b="1" dirty="0" smtClean="0"/>
              <a:t>Neurology </a:t>
            </a:r>
            <a:r>
              <a:rPr lang="en-US" altLang="en-US" sz="4000" b="1" dirty="0" smtClean="0"/>
              <a:t>Residency Program</a:t>
            </a:r>
            <a:br>
              <a:rPr lang="en-US" altLang="en-US" sz="4000" b="1" dirty="0" smtClean="0"/>
            </a:br>
            <a:r>
              <a:rPr lang="en-US" altLang="en-US" sz="6000" b="1" dirty="0" smtClean="0"/>
              <a:t/>
            </a:r>
            <a:br>
              <a:rPr lang="en-US" altLang="en-US" sz="6000" b="1" dirty="0" smtClean="0"/>
            </a:br>
            <a:endParaRPr lang="en-US" altLang="en-US" b="1" dirty="0" smtClean="0"/>
          </a:p>
        </p:txBody>
      </p:sp>
      <p:sp>
        <p:nvSpPr>
          <p:cNvPr id="5123" name="Rectangle 3"/>
          <p:cNvSpPr>
            <a:spLocks noGrp="1" noChangeArrowheads="1"/>
          </p:cNvSpPr>
          <p:nvPr>
            <p:ph type="subTitle" idx="1"/>
          </p:nvPr>
        </p:nvSpPr>
        <p:spPr>
          <a:xfrm>
            <a:off x="685800" y="4892511"/>
            <a:ext cx="7772400" cy="1838227"/>
          </a:xfrm>
        </p:spPr>
        <p:txBody>
          <a:bodyPr>
            <a:normAutofit fontScale="55000" lnSpcReduction="20000"/>
          </a:bodyPr>
          <a:lstStyle/>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algn="ctr" eaLnBrk="1" hangingPunct="1"/>
            <a:r>
              <a:rPr lang="en-US" altLang="en-US" sz="4400" dirty="0" smtClean="0"/>
              <a:t>Presented by the MSU HealthTeam Compliance Office</a:t>
            </a:r>
          </a:p>
          <a:p>
            <a:pPr algn="ctr" eaLnBrk="1" hangingPunct="1"/>
            <a:r>
              <a:rPr lang="en-US" altLang="en-US" sz="4400" dirty="0" smtClean="0"/>
              <a:t>427 West Fee Hall</a:t>
            </a:r>
          </a:p>
          <a:p>
            <a:pPr algn="ctr" eaLnBrk="1" hangingPunct="1"/>
            <a:r>
              <a:rPr lang="en-US" altLang="en-US" sz="4400" dirty="0" smtClean="0"/>
              <a:t>February 2019</a:t>
            </a:r>
            <a:endParaRPr lang="en-US" altLang="en-US" sz="4400" dirty="0" smtClean="0"/>
          </a:p>
          <a:p>
            <a:pPr eaLnBrk="1" hangingPunct="1"/>
            <a:endParaRPr lang="en-US" altLang="en-US" dirty="0" smtClean="0"/>
          </a:p>
        </p:txBody>
      </p:sp>
    </p:spTree>
    <p:extLst>
      <p:ext uri="{BB962C8B-B14F-4D97-AF65-F5344CB8AC3E}">
        <p14:creationId xmlns:p14="http://schemas.microsoft.com/office/powerpoint/2010/main" val="594207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6"/>
          <p:cNvSpPr>
            <a:spLocks noGrp="1"/>
          </p:cNvSpPr>
          <p:nvPr>
            <p:ph idx="1"/>
          </p:nvPr>
        </p:nvSpPr>
        <p:spPr>
          <a:xfrm>
            <a:off x="152400" y="1142999"/>
            <a:ext cx="8839200" cy="5340927"/>
          </a:xfrm>
        </p:spPr>
        <p:txBody>
          <a:bodyPr/>
          <a:lstStyle/>
          <a:p>
            <a:r>
              <a:rPr lang="en-US" altLang="en-US" dirty="0" smtClean="0"/>
              <a:t>Not all improper payments are fraud, but all payments made due to fraud schemes are improper</a:t>
            </a:r>
          </a:p>
          <a:p>
            <a:pPr>
              <a:buFont typeface="Wingdings 3" pitchFamily="18" charset="2"/>
              <a:buNone/>
            </a:pPr>
            <a:endParaRPr lang="en-US" altLang="en-US" dirty="0" smtClean="0"/>
          </a:p>
          <a:p>
            <a:pPr>
              <a:buFont typeface="Wingdings 3" pitchFamily="18" charset="2"/>
              <a:buNone/>
            </a:pPr>
            <a:endParaRPr lang="en-US" altLang="en-US" dirty="0" smtClean="0"/>
          </a:p>
          <a:p>
            <a:pPr>
              <a:buFont typeface="Wingdings 3" pitchFamily="18" charset="2"/>
              <a:buNone/>
            </a:pPr>
            <a:endParaRPr lang="en-US" altLang="en-US" dirty="0" smtClean="0"/>
          </a:p>
          <a:p>
            <a:pPr>
              <a:buFont typeface="Wingdings 3" pitchFamily="18" charset="2"/>
              <a:buNone/>
            </a:pPr>
            <a:endParaRPr lang="en-US" altLang="en-US" dirty="0" smtClean="0"/>
          </a:p>
          <a:p>
            <a:pPr>
              <a:buFont typeface="Wingdings 3" pitchFamily="18" charset="2"/>
              <a:buNone/>
            </a:pPr>
            <a:endParaRPr lang="en-US" altLang="en-US" dirty="0" smtClean="0"/>
          </a:p>
          <a:p>
            <a:r>
              <a:rPr lang="en-US" altLang="en-US" dirty="0" smtClean="0"/>
              <a:t>CMS is targeting all causes of improper payments</a:t>
            </a:r>
          </a:p>
          <a:p>
            <a:pPr lvl="1"/>
            <a:r>
              <a:rPr lang="en-US" altLang="en-US" dirty="0" smtClean="0"/>
              <a:t>From honest mistakes to intentional deception</a:t>
            </a:r>
          </a:p>
          <a:p>
            <a:pPr lvl="1"/>
            <a:endParaRPr lang="en-US" altLang="en-US" dirty="0" smtClean="0"/>
          </a:p>
          <a:p>
            <a:r>
              <a:rPr lang="en-US" altLang="en-US" sz="2400" b="1" dirty="0" smtClean="0">
                <a:solidFill>
                  <a:schemeClr val="accent2"/>
                </a:solidFill>
              </a:rPr>
              <a:t>Most common error is insufficient documentation!</a:t>
            </a:r>
          </a:p>
        </p:txBody>
      </p:sp>
      <p:sp>
        <p:nvSpPr>
          <p:cNvPr id="6" name="Title 5"/>
          <p:cNvSpPr>
            <a:spLocks noGrp="1"/>
          </p:cNvSpPr>
          <p:nvPr>
            <p:ph type="title"/>
          </p:nvPr>
        </p:nvSpPr>
        <p:spPr>
          <a:xfrm>
            <a:off x="457200" y="274638"/>
            <a:ext cx="8229600" cy="792162"/>
          </a:xfrm>
        </p:spPr>
        <p:txBody>
          <a:bodyPr/>
          <a:lstStyle/>
          <a:p>
            <a:pPr>
              <a:defRPr/>
            </a:pPr>
            <a:r>
              <a:rPr lang="en-US" dirty="0" smtClean="0"/>
              <a:t>Causes of Improper Payments</a:t>
            </a:r>
            <a:endParaRPr lang="en-US" dirty="0"/>
          </a:p>
        </p:txBody>
      </p:sp>
      <p:sp>
        <p:nvSpPr>
          <p:cNvPr id="8" name="Right Arrow 7"/>
          <p:cNvSpPr/>
          <p:nvPr/>
        </p:nvSpPr>
        <p:spPr>
          <a:xfrm>
            <a:off x="990600" y="2667000"/>
            <a:ext cx="1447800" cy="712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2" name="TextBox 8"/>
          <p:cNvSpPr txBox="1">
            <a:spLocks noChangeArrowheads="1"/>
          </p:cNvSpPr>
          <p:nvPr/>
        </p:nvSpPr>
        <p:spPr bwMode="auto">
          <a:xfrm>
            <a:off x="1066800" y="28194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latin typeface="Arial" charset="0"/>
              </a:rPr>
              <a:t>Errors</a:t>
            </a:r>
          </a:p>
        </p:txBody>
      </p:sp>
      <p:sp>
        <p:nvSpPr>
          <p:cNvPr id="10" name="Right Arrow 9"/>
          <p:cNvSpPr/>
          <p:nvPr/>
        </p:nvSpPr>
        <p:spPr>
          <a:xfrm>
            <a:off x="2514600" y="2667000"/>
            <a:ext cx="1447800" cy="712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4038600" y="2667000"/>
            <a:ext cx="1447800" cy="712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5638800" y="2667000"/>
            <a:ext cx="1447800" cy="712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6" name="TextBox 12"/>
          <p:cNvSpPr txBox="1">
            <a:spLocks noChangeArrowheads="1"/>
          </p:cNvSpPr>
          <p:nvPr/>
        </p:nvSpPr>
        <p:spPr bwMode="auto">
          <a:xfrm>
            <a:off x="2514600" y="28194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latin typeface="Arial" charset="0"/>
              </a:rPr>
              <a:t>Waste</a:t>
            </a:r>
          </a:p>
        </p:txBody>
      </p:sp>
      <p:sp>
        <p:nvSpPr>
          <p:cNvPr id="14347" name="TextBox 13"/>
          <p:cNvSpPr txBox="1">
            <a:spLocks noChangeArrowheads="1"/>
          </p:cNvSpPr>
          <p:nvPr/>
        </p:nvSpPr>
        <p:spPr bwMode="auto">
          <a:xfrm>
            <a:off x="4038600" y="28194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latin typeface="Arial" charset="0"/>
              </a:rPr>
              <a:t>Abuse</a:t>
            </a:r>
          </a:p>
        </p:txBody>
      </p:sp>
      <p:sp>
        <p:nvSpPr>
          <p:cNvPr id="14348" name="TextBox 14"/>
          <p:cNvSpPr txBox="1">
            <a:spLocks noChangeArrowheads="1"/>
          </p:cNvSpPr>
          <p:nvPr/>
        </p:nvSpPr>
        <p:spPr bwMode="auto">
          <a:xfrm>
            <a:off x="5638800" y="28194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latin typeface="Arial" charset="0"/>
              </a:rPr>
              <a:t>Fraud</a:t>
            </a:r>
          </a:p>
        </p:txBody>
      </p:sp>
      <p:sp>
        <p:nvSpPr>
          <p:cNvPr id="16" name="Right Arrow 15"/>
          <p:cNvSpPr/>
          <p:nvPr/>
        </p:nvSpPr>
        <p:spPr>
          <a:xfrm>
            <a:off x="990600" y="3352800"/>
            <a:ext cx="64770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0" name="TextBox 16"/>
          <p:cNvSpPr txBox="1">
            <a:spLocks noChangeArrowheads="1"/>
          </p:cNvSpPr>
          <p:nvPr/>
        </p:nvSpPr>
        <p:spPr bwMode="auto">
          <a:xfrm>
            <a:off x="990600" y="35814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latin typeface="Arial" charset="0"/>
              </a:rPr>
              <a:t>Mistakes</a:t>
            </a:r>
          </a:p>
        </p:txBody>
      </p:sp>
      <p:sp>
        <p:nvSpPr>
          <p:cNvPr id="14351" name="TextBox 17"/>
          <p:cNvSpPr txBox="1">
            <a:spLocks noChangeArrowheads="1"/>
          </p:cNvSpPr>
          <p:nvPr/>
        </p:nvSpPr>
        <p:spPr bwMode="auto">
          <a:xfrm>
            <a:off x="2286000" y="35814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latin typeface="Arial" charset="0"/>
              </a:rPr>
              <a:t>Inefficiencies</a:t>
            </a:r>
          </a:p>
        </p:txBody>
      </p:sp>
      <p:sp>
        <p:nvSpPr>
          <p:cNvPr id="14352" name="TextBox 18"/>
          <p:cNvSpPr txBox="1">
            <a:spLocks noChangeArrowheads="1"/>
          </p:cNvSpPr>
          <p:nvPr/>
        </p:nvSpPr>
        <p:spPr bwMode="auto">
          <a:xfrm>
            <a:off x="3962400" y="35814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latin typeface="Arial" charset="0"/>
              </a:rPr>
              <a:t>Bending the rules</a:t>
            </a:r>
          </a:p>
        </p:txBody>
      </p:sp>
      <p:sp>
        <p:nvSpPr>
          <p:cNvPr id="14353" name="TextBox 19"/>
          <p:cNvSpPr txBox="1">
            <a:spLocks noChangeArrowheads="1"/>
          </p:cNvSpPr>
          <p:nvPr/>
        </p:nvSpPr>
        <p:spPr bwMode="auto">
          <a:xfrm>
            <a:off x="5486400" y="35814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latin typeface="Arial" charset="0"/>
              </a:rPr>
              <a:t>Intentional deception</a:t>
            </a: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10</a:t>
            </a:fld>
            <a:endParaRPr lang="en-US"/>
          </a:p>
        </p:txBody>
      </p:sp>
    </p:spTree>
    <p:extLst>
      <p:ext uri="{BB962C8B-B14F-4D97-AF65-F5344CB8AC3E}">
        <p14:creationId xmlns:p14="http://schemas.microsoft.com/office/powerpoint/2010/main" val="3064107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327"/>
            <a:ext cx="8229600" cy="1034473"/>
          </a:xfrm>
        </p:spPr>
        <p:txBody>
          <a:bodyPr>
            <a:normAutofit fontScale="90000"/>
          </a:bodyPr>
          <a:lstStyle/>
          <a:p>
            <a:r>
              <a:rPr lang="en-US" dirty="0"/>
              <a:t>Third Detroit-area physician convicted in $17.1 million health care fraud scheme</a:t>
            </a:r>
            <a:br>
              <a:rPr lang="en-US" dirty="0"/>
            </a:br>
            <a:endParaRPr lang="en-US" dirty="0"/>
          </a:p>
        </p:txBody>
      </p:sp>
      <p:sp>
        <p:nvSpPr>
          <p:cNvPr id="3" name="Content Placeholder 2"/>
          <p:cNvSpPr>
            <a:spLocks noGrp="1"/>
          </p:cNvSpPr>
          <p:nvPr>
            <p:ph idx="1"/>
          </p:nvPr>
        </p:nvSpPr>
        <p:spPr>
          <a:xfrm>
            <a:off x="175491" y="1699491"/>
            <a:ext cx="8765309" cy="5021984"/>
          </a:xfrm>
        </p:spPr>
        <p:txBody>
          <a:bodyPr/>
          <a:lstStyle/>
          <a:p>
            <a:r>
              <a:rPr lang="en-US" sz="2400" dirty="0"/>
              <a:t>D</a:t>
            </a:r>
            <a:r>
              <a:rPr lang="en-US" sz="2400" dirty="0" smtClean="0"/>
              <a:t>etroit</a:t>
            </a:r>
            <a:r>
              <a:rPr lang="en-US" sz="2400" dirty="0"/>
              <a:t>, MI, May 9, 2017––A third Detroit–area physician was convicted Monday for his role in a $17 million Medicare fraud scheme involving medically unnecessary physician visits</a:t>
            </a:r>
            <a:r>
              <a:rPr lang="en-US" sz="2400" dirty="0" smtClean="0"/>
              <a:t>.</a:t>
            </a:r>
          </a:p>
          <a:p>
            <a:endParaRPr lang="en-US" sz="2400" dirty="0"/>
          </a:p>
          <a:p>
            <a:r>
              <a:rPr lang="en-US" sz="2400" dirty="0"/>
              <a:t>In connection with this case, Leonard Van </a:t>
            </a:r>
            <a:r>
              <a:rPr lang="en-US" sz="2400" dirty="0" err="1"/>
              <a:t>Gelder</a:t>
            </a:r>
            <a:r>
              <a:rPr lang="en-US" sz="2400" dirty="0"/>
              <a:t>, MD, 69, of Caledonia, Michigan, and Stephen Mason, MD, 46, of Indianapolis, each pleaded guilty to one count of conspiracy to commit health care fraud in March 2017 and December 2016, respectively. As part of their guilty pleas, Van </a:t>
            </a:r>
            <a:r>
              <a:rPr lang="en-US" sz="2400" dirty="0" err="1"/>
              <a:t>Gelder</a:t>
            </a:r>
            <a:r>
              <a:rPr lang="en-US" sz="2400" dirty="0"/>
              <a:t> and Mason admitted to seeing patients who did not need their services and for whom bills were submitted to Medicare at the </a:t>
            </a:r>
            <a:r>
              <a:rPr lang="en-US" sz="2400" dirty="0" smtClean="0"/>
              <a:t>highest billing codes. The evidence also showed the ordering of unnecessary tests.</a:t>
            </a:r>
            <a:endParaRPr lang="en-US" sz="2400"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11</a:t>
            </a:fld>
            <a:endParaRPr lang="en-US"/>
          </a:p>
        </p:txBody>
      </p:sp>
    </p:spTree>
    <p:extLst>
      <p:ext uri="{BB962C8B-B14F-4D97-AF65-F5344CB8AC3E}">
        <p14:creationId xmlns:p14="http://schemas.microsoft.com/office/powerpoint/2010/main" val="822698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6" y="304800"/>
            <a:ext cx="8700654" cy="951346"/>
          </a:xfrm>
        </p:spPr>
        <p:txBody>
          <a:bodyPr>
            <a:normAutofit fontScale="90000"/>
          </a:bodyPr>
          <a:lstStyle/>
          <a:p>
            <a:r>
              <a:rPr lang="en-US" dirty="0"/>
              <a:t>Doctor Doesn’t Work Hard to Hide Symptoms of Medicare Fraud</a:t>
            </a:r>
          </a:p>
        </p:txBody>
      </p:sp>
      <p:sp>
        <p:nvSpPr>
          <p:cNvPr id="3" name="Content Placeholder 2"/>
          <p:cNvSpPr>
            <a:spLocks noGrp="1"/>
          </p:cNvSpPr>
          <p:nvPr>
            <p:ph idx="1"/>
          </p:nvPr>
        </p:nvSpPr>
        <p:spPr>
          <a:xfrm>
            <a:off x="221673" y="1514765"/>
            <a:ext cx="8793017" cy="5206710"/>
          </a:xfrm>
        </p:spPr>
        <p:txBody>
          <a:bodyPr/>
          <a:lstStyle/>
          <a:p>
            <a:r>
              <a:rPr lang="en-US" sz="2000" dirty="0"/>
              <a:t>Starting in 2002, Dr. </a:t>
            </a:r>
            <a:r>
              <a:rPr lang="en-US" sz="2000" dirty="0" err="1"/>
              <a:t>Sheth’s</a:t>
            </a:r>
            <a:r>
              <a:rPr lang="en-US" sz="2000" dirty="0"/>
              <a:t> inclination to spend lots of time with patients apparently melded with a desire to make tons of money. With privileges at Advocate South Suburban Medical Center, Ingalls Hospital and a third unidentified hospital, he was able to gain access to personal and insurance information about the patients.</a:t>
            </a:r>
          </a:p>
          <a:p>
            <a:endParaRPr lang="en-US" sz="2000" dirty="0"/>
          </a:p>
          <a:p>
            <a:r>
              <a:rPr lang="en-US" sz="2000" dirty="0"/>
              <a:t>He then prepared handwritten notes, which he faxed to outside billing firms, about bogus treatment of those individuals. Those firms sent formal billings to Medicare and about 30 private insurers.</a:t>
            </a:r>
          </a:p>
          <a:p>
            <a:endParaRPr lang="en-US" sz="2000" dirty="0"/>
          </a:p>
          <a:p>
            <a:r>
              <a:rPr lang="en-US" sz="2000" dirty="0"/>
              <a:t>When it came to Medicare, Dr. </a:t>
            </a:r>
            <a:r>
              <a:rPr lang="en-US" sz="2000" dirty="0" err="1"/>
              <a:t>Sheth</a:t>
            </a:r>
            <a:r>
              <a:rPr lang="en-US" sz="2000" dirty="0"/>
              <a:t> used two codes, each of which represents critical cardiac treatment and is reimbursed at a high rate. He sent 14,800 billings over five years to Medicare alone, billing for 24 hours or more of work every day of the year. His use of the codes represented a disproportionate use of them in the entire United States, and more than all the doctors in some states, according to the defense.</a:t>
            </a:r>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12</a:t>
            </a:fld>
            <a:endParaRPr lang="en-US"/>
          </a:p>
        </p:txBody>
      </p:sp>
    </p:spTree>
    <p:extLst>
      <p:ext uri="{BB962C8B-B14F-4D97-AF65-F5344CB8AC3E}">
        <p14:creationId xmlns:p14="http://schemas.microsoft.com/office/powerpoint/2010/main" val="2421987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665018"/>
            <a:ext cx="7772400" cy="905164"/>
          </a:xfrm>
        </p:spPr>
        <p:txBody>
          <a:bodyPr>
            <a:noAutofit/>
          </a:bodyPr>
          <a:lstStyle/>
          <a:p>
            <a:r>
              <a:rPr lang="en-US" altLang="en-US" sz="4000" dirty="0" smtClean="0"/>
              <a:t>Documentation</a:t>
            </a:r>
            <a:r>
              <a:rPr lang="en-US" altLang="en-US" sz="4000" b="1" dirty="0" smtClean="0"/>
              <a:t> </a:t>
            </a:r>
            <a:r>
              <a:rPr lang="en-US" altLang="en-US" sz="4000" dirty="0" smtClean="0"/>
              <a:t>Timeliness</a:t>
            </a:r>
          </a:p>
        </p:txBody>
      </p:sp>
      <p:sp>
        <p:nvSpPr>
          <p:cNvPr id="3" name="Content Placeholder 2"/>
          <p:cNvSpPr>
            <a:spLocks noGrp="1"/>
          </p:cNvSpPr>
          <p:nvPr>
            <p:ph idx="1"/>
          </p:nvPr>
        </p:nvSpPr>
        <p:spPr>
          <a:xfrm>
            <a:off x="228600" y="1856508"/>
            <a:ext cx="8763000" cy="4696691"/>
          </a:xfrm>
        </p:spPr>
        <p:txBody>
          <a:bodyPr anchor="ctr"/>
          <a:lstStyle/>
          <a:p>
            <a:pPr>
              <a:defRPr/>
            </a:pPr>
            <a:r>
              <a:rPr lang="en-US" sz="1800" dirty="0"/>
              <a:t>Per CMS and reiterated by our Medicare </a:t>
            </a:r>
            <a:r>
              <a:rPr lang="en-US" sz="1800" dirty="0" smtClean="0"/>
              <a:t>Administrative Contractor (MAC): </a:t>
            </a:r>
            <a:r>
              <a:rPr lang="en-US" sz="1800" i="1" dirty="0"/>
              <a:t>Documentation should be completed within 24 to 48 hours and the general interpretation for this is 1-2 business days. Additionally, it also describes that if documentation is not complete, services may not be billed. As well as if the signature is late, then do not just sign but enter a signed attestation. </a:t>
            </a:r>
            <a:endParaRPr lang="en-US" sz="1800" i="1" dirty="0" smtClean="0"/>
          </a:p>
          <a:p>
            <a:pPr>
              <a:defRPr/>
            </a:pPr>
            <a:endParaRPr lang="en-US" sz="1800" i="1" dirty="0"/>
          </a:p>
          <a:p>
            <a:pPr>
              <a:defRPr/>
            </a:pPr>
            <a:r>
              <a:rPr lang="en-US" sz="1800" i="1" dirty="0" smtClean="0"/>
              <a:t>Please </a:t>
            </a:r>
            <a:r>
              <a:rPr lang="en-US" sz="1800" i="1" dirty="0"/>
              <a:t>see our </a:t>
            </a:r>
            <a:r>
              <a:rPr lang="en-US" sz="1800" i="1" dirty="0" smtClean="0"/>
              <a:t>MAC, WPS GHA Medicare </a:t>
            </a:r>
            <a:r>
              <a:rPr lang="en-US" sz="1800" i="1" dirty="0"/>
              <a:t>Part B </a:t>
            </a:r>
            <a:r>
              <a:rPr lang="en-US" sz="1800" i="1" dirty="0" smtClean="0"/>
              <a:t>J8</a:t>
            </a:r>
            <a:r>
              <a:rPr lang="en-US" sz="1800" i="1" dirty="0"/>
              <a:t>,</a:t>
            </a:r>
            <a:r>
              <a:rPr lang="en-US" sz="1800" i="1" dirty="0" smtClean="0"/>
              <a:t> </a:t>
            </a:r>
            <a:r>
              <a:rPr lang="en-US" sz="1800" i="1" dirty="0"/>
              <a:t>response and information regarding documentation timeliness found at: </a:t>
            </a:r>
            <a:r>
              <a:rPr lang="en-US" sz="1800" i="1" dirty="0" smtClean="0">
                <a:hlinkClick r:id="rId2"/>
              </a:rPr>
              <a:t>http://www.wpsmedicare.com/j8macpartb/claims/submission/documentation-timelines.shtml </a:t>
            </a:r>
            <a:r>
              <a:rPr lang="en-US" sz="1800" dirty="0"/>
              <a:t> </a:t>
            </a:r>
            <a:endParaRPr lang="en-US" sz="1800" dirty="0" smtClean="0"/>
          </a:p>
          <a:p>
            <a:pPr marL="0" indent="0">
              <a:buFontTx/>
              <a:buNone/>
              <a:defRPr/>
            </a:pPr>
            <a:endParaRPr lang="en-US" sz="1800" dirty="0"/>
          </a:p>
          <a:p>
            <a:pPr marL="0" indent="0">
              <a:buFontTx/>
              <a:buNone/>
              <a:defRPr/>
            </a:pPr>
            <a:r>
              <a:rPr lang="en-US" sz="1800" dirty="0"/>
              <a:t> </a:t>
            </a:r>
          </a:p>
          <a:p>
            <a:pPr>
              <a:defRPr/>
            </a:pPr>
            <a:endParaRPr lang="en-US" sz="1200"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13</a:t>
            </a:fld>
            <a:endParaRPr lang="en-US"/>
          </a:p>
        </p:txBody>
      </p:sp>
    </p:spTree>
    <p:extLst>
      <p:ext uri="{BB962C8B-B14F-4D97-AF65-F5344CB8AC3E}">
        <p14:creationId xmlns:p14="http://schemas.microsoft.com/office/powerpoint/2010/main" val="1348583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628072"/>
            <a:ext cx="7772400" cy="692727"/>
          </a:xfrm>
        </p:spPr>
        <p:txBody>
          <a:bodyPr>
            <a:noAutofit/>
          </a:bodyPr>
          <a:lstStyle/>
          <a:p>
            <a:r>
              <a:rPr lang="en-US" altLang="en-US" dirty="0" smtClean="0"/>
              <a:t>Documentation Timeliness, </a:t>
            </a:r>
            <a:r>
              <a:rPr lang="en-US" altLang="en-US" dirty="0" err="1" smtClean="0"/>
              <a:t>cont</a:t>
            </a:r>
            <a:r>
              <a:rPr lang="en-US" altLang="en-US" dirty="0" smtClean="0"/>
              <a:t>…</a:t>
            </a:r>
          </a:p>
        </p:txBody>
      </p:sp>
      <p:sp>
        <p:nvSpPr>
          <p:cNvPr id="3" name="Content Placeholder 2"/>
          <p:cNvSpPr>
            <a:spLocks noGrp="1"/>
          </p:cNvSpPr>
          <p:nvPr>
            <p:ph idx="1"/>
          </p:nvPr>
        </p:nvSpPr>
        <p:spPr>
          <a:xfrm>
            <a:off x="228600" y="1588654"/>
            <a:ext cx="8763000" cy="4964545"/>
          </a:xfrm>
        </p:spPr>
        <p:txBody>
          <a:bodyPr anchor="ctr"/>
          <a:lstStyle/>
          <a:p>
            <a:pPr>
              <a:defRPr/>
            </a:pPr>
            <a:r>
              <a:rPr lang="en-US" sz="1800" dirty="0" err="1" smtClean="0"/>
              <a:t>HealthTeam's</a:t>
            </a:r>
            <a:r>
              <a:rPr lang="en-US" sz="1800" dirty="0" smtClean="0"/>
              <a:t> </a:t>
            </a:r>
            <a:r>
              <a:rPr lang="en-US" sz="1800" dirty="0"/>
              <a:t>policy on documentation is MRC-01 and mimics these guidelines (found </a:t>
            </a:r>
            <a:r>
              <a:rPr lang="en-US" sz="1800" dirty="0" smtClean="0"/>
              <a:t>at: </a:t>
            </a:r>
            <a:r>
              <a:rPr lang="en-US" sz="1200" dirty="0" smtClean="0">
                <a:hlinkClick r:id="rId2"/>
              </a:rPr>
              <a:t>https://healthteam.msu.edu/intranet/Policies/MRC%2001%20Medical%20Record%20Documentation.pdf</a:t>
            </a:r>
            <a:r>
              <a:rPr lang="en-US" sz="1200" dirty="0" smtClean="0"/>
              <a:t>)</a:t>
            </a:r>
            <a:r>
              <a:rPr lang="en-US" sz="1800" dirty="0" smtClean="0"/>
              <a:t>, </a:t>
            </a:r>
            <a:r>
              <a:rPr lang="en-US" sz="1800" dirty="0"/>
              <a:t>where the third paragraph excerpt reads</a:t>
            </a:r>
            <a:r>
              <a:rPr lang="en-US" sz="1800" dirty="0" smtClean="0"/>
              <a:t>:</a:t>
            </a:r>
          </a:p>
          <a:p>
            <a:pPr>
              <a:defRPr/>
            </a:pPr>
            <a:endParaRPr lang="en-US" sz="1800" dirty="0" smtClean="0"/>
          </a:p>
          <a:p>
            <a:pPr lvl="1">
              <a:defRPr/>
            </a:pPr>
            <a:r>
              <a:rPr lang="en-US" sz="1800" i="1" dirty="0" smtClean="0"/>
              <a:t>"Documentation must support the level of coding for billing purposes (see CPT E&amp;M requirements) and </a:t>
            </a:r>
            <a:r>
              <a:rPr lang="en-US" sz="1800" i="1" dirty="0"/>
              <a:t>shall be completed and electronically signed no later than two business days after the </a:t>
            </a:r>
            <a:r>
              <a:rPr lang="en-US" sz="1800" i="1" dirty="0" smtClean="0"/>
              <a:t>ambulatory encounter</a:t>
            </a:r>
            <a:r>
              <a:rPr lang="en-US" sz="1800" i="1" dirty="0"/>
              <a:t>. Billing transactions must not be transmitted until documentation in the medical record </a:t>
            </a:r>
            <a:r>
              <a:rPr lang="en-US" sz="1800" i="1" dirty="0" smtClean="0"/>
              <a:t>is </a:t>
            </a:r>
            <a:r>
              <a:rPr lang="en-US" sz="1800" i="1" dirty="0"/>
              <a:t>complete and permanently signed." </a:t>
            </a:r>
            <a:endParaRPr lang="en-US" sz="1800" dirty="0"/>
          </a:p>
          <a:p>
            <a:pPr marL="0" indent="0">
              <a:buFontTx/>
              <a:buNone/>
              <a:defRPr/>
            </a:pPr>
            <a:r>
              <a:rPr lang="en-US" sz="1800" dirty="0"/>
              <a:t> </a:t>
            </a:r>
          </a:p>
          <a:p>
            <a:pPr>
              <a:defRPr/>
            </a:pPr>
            <a:endParaRPr lang="en-US" sz="1200"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14</a:t>
            </a:fld>
            <a:endParaRPr lang="en-US"/>
          </a:p>
        </p:txBody>
      </p:sp>
    </p:spTree>
    <p:extLst>
      <p:ext uri="{BB962C8B-B14F-4D97-AF65-F5344CB8AC3E}">
        <p14:creationId xmlns:p14="http://schemas.microsoft.com/office/powerpoint/2010/main" val="3344450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228600"/>
            <a:ext cx="7772400" cy="990600"/>
          </a:xfrm>
        </p:spPr>
        <p:txBody>
          <a:bodyPr/>
          <a:lstStyle/>
          <a:p>
            <a:r>
              <a:rPr lang="en-US" altLang="en-US" dirty="0" smtClean="0"/>
              <a:t>Signature Attestations</a:t>
            </a:r>
          </a:p>
        </p:txBody>
      </p:sp>
      <p:sp>
        <p:nvSpPr>
          <p:cNvPr id="3" name="Content Placeholder 2"/>
          <p:cNvSpPr>
            <a:spLocks noGrp="1"/>
          </p:cNvSpPr>
          <p:nvPr>
            <p:ph idx="1"/>
          </p:nvPr>
        </p:nvSpPr>
        <p:spPr>
          <a:xfrm>
            <a:off x="381000" y="1062182"/>
            <a:ext cx="8077200" cy="5414818"/>
          </a:xfrm>
        </p:spPr>
        <p:txBody>
          <a:bodyPr/>
          <a:lstStyle/>
          <a:p>
            <a:pPr>
              <a:defRPr/>
            </a:pPr>
            <a:r>
              <a:rPr lang="en-US" sz="2000" dirty="0" smtClean="0"/>
              <a:t>If your signature isn’t completed </a:t>
            </a:r>
            <a:r>
              <a:rPr lang="en-US" sz="2000" dirty="0"/>
              <a:t>within the two business days following each service, a signature attestation should be appended and should include, but is not limited to, the following </a:t>
            </a:r>
            <a:r>
              <a:rPr lang="en-US" sz="2000" dirty="0" smtClean="0"/>
              <a:t>information:</a:t>
            </a:r>
            <a:endParaRPr lang="en-US" sz="2000" dirty="0"/>
          </a:p>
          <a:p>
            <a:pPr marL="0" indent="0">
              <a:buFontTx/>
              <a:buNone/>
              <a:defRPr/>
            </a:pPr>
            <a:endParaRPr lang="en-US" sz="2000" dirty="0"/>
          </a:p>
          <a:p>
            <a:pPr>
              <a:defRPr/>
            </a:pPr>
            <a:r>
              <a:rPr lang="en-US" sz="2000" dirty="0"/>
              <a:t>“I, _____[print full name of the physician/practitioner]___, hereby attest that the medical record entry for _____[date of service]___ accurately reflects signatures/notations that I made in my capacity as _____[insert provider credentials, e.g., M.D.]__when I treated/diagnosed the above listed Medicare beneficiary. I do hereby attest that this information is true, accurate and complete to the best of my knowledge and I understand that any falsification, omission, or concealment of material fact may subject me to administrative, civil, or criminal liability.”</a:t>
            </a:r>
          </a:p>
          <a:p>
            <a:pPr>
              <a:defRPr/>
            </a:pPr>
            <a:endParaRPr lang="en-US" sz="2000" dirty="0" smtClean="0"/>
          </a:p>
          <a:p>
            <a:pPr lvl="1">
              <a:defRPr/>
            </a:pPr>
            <a:r>
              <a:rPr lang="en-US" sz="1800" dirty="0" smtClean="0"/>
              <a:t>You’re </a:t>
            </a:r>
            <a:r>
              <a:rPr lang="en-US" sz="1800" dirty="0"/>
              <a:t>allowed to change the format, but if you completely change the wording Compliance needs to review and </a:t>
            </a:r>
            <a:r>
              <a:rPr lang="en-US" sz="1800" dirty="0" smtClean="0"/>
              <a:t>approve</a:t>
            </a:r>
            <a:endParaRPr lang="en-US" sz="1800"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15</a:t>
            </a:fld>
            <a:endParaRPr lang="en-US"/>
          </a:p>
        </p:txBody>
      </p:sp>
    </p:spTree>
    <p:extLst>
      <p:ext uri="{BB962C8B-B14F-4D97-AF65-F5344CB8AC3E}">
        <p14:creationId xmlns:p14="http://schemas.microsoft.com/office/powerpoint/2010/main" val="2342269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01436"/>
          </a:xfrm>
        </p:spPr>
        <p:txBody>
          <a:bodyPr rtlCol="0">
            <a:normAutofit/>
          </a:bodyPr>
          <a:lstStyle/>
          <a:p>
            <a:pPr eaLnBrk="1" hangingPunct="1">
              <a:defRPr/>
            </a:pPr>
            <a:r>
              <a:rPr lang="en-US" dirty="0" smtClean="0">
                <a:solidFill>
                  <a:schemeClr val="tx1"/>
                </a:solidFill>
              </a:rPr>
              <a:t>Signature Tips         </a:t>
            </a:r>
            <a:endParaRPr lang="en-US" dirty="0">
              <a:solidFill>
                <a:schemeClr val="tx1"/>
              </a:solidFill>
            </a:endParaRPr>
          </a:p>
        </p:txBody>
      </p:sp>
      <p:sp>
        <p:nvSpPr>
          <p:cNvPr id="3" name="Content Placeholder 2"/>
          <p:cNvSpPr>
            <a:spLocks noGrp="1"/>
          </p:cNvSpPr>
          <p:nvPr>
            <p:ph idx="1"/>
          </p:nvPr>
        </p:nvSpPr>
        <p:spPr>
          <a:xfrm>
            <a:off x="152400" y="1560944"/>
            <a:ext cx="8686800" cy="5144655"/>
          </a:xfrm>
        </p:spPr>
        <p:txBody>
          <a:bodyPr rtlCol="0">
            <a:normAutofit/>
          </a:bodyPr>
          <a:lstStyle/>
          <a:p>
            <a:pPr eaLnBrk="1" hangingPunct="1">
              <a:defRPr/>
            </a:pPr>
            <a:r>
              <a:rPr lang="en-US" dirty="0" smtClean="0">
                <a:solidFill>
                  <a:schemeClr val="tx1">
                    <a:lumMod val="85000"/>
                  </a:schemeClr>
                </a:solidFill>
              </a:rPr>
              <a:t>The signature for each entry must be legible and should include the practitioner’s first and last name.</a:t>
            </a:r>
          </a:p>
          <a:p>
            <a:pPr eaLnBrk="1" hangingPunct="1">
              <a:defRPr/>
            </a:pPr>
            <a:endParaRPr lang="en-US" dirty="0">
              <a:solidFill>
                <a:schemeClr val="tx1">
                  <a:lumMod val="85000"/>
                </a:schemeClr>
              </a:solidFill>
            </a:endParaRPr>
          </a:p>
          <a:p>
            <a:pPr eaLnBrk="1" hangingPunct="1">
              <a:defRPr/>
            </a:pPr>
            <a:r>
              <a:rPr lang="en-US" dirty="0" smtClean="0">
                <a:solidFill>
                  <a:schemeClr val="tx1">
                    <a:lumMod val="85000"/>
                  </a:schemeClr>
                </a:solidFill>
              </a:rPr>
              <a:t>For clarification purposes, it is required by CMS to include applicable credentials, e.g., M.D, D.O., P.A, etc. (see MLN MM6698)</a:t>
            </a:r>
          </a:p>
          <a:p>
            <a:pPr eaLnBrk="1" hangingPunct="1">
              <a:buFontTx/>
              <a:buNone/>
              <a:defRPr/>
            </a:pPr>
            <a:endParaRPr lang="en-US" dirty="0" smtClean="0">
              <a:solidFill>
                <a:schemeClr val="tx1">
                  <a:lumMod val="85000"/>
                </a:schemeClr>
              </a:solidFill>
            </a:endParaRPr>
          </a:p>
          <a:p>
            <a:pPr eaLnBrk="1" hangingPunct="1">
              <a:defRPr/>
            </a:pPr>
            <a:r>
              <a:rPr lang="en-US" dirty="0" smtClean="0">
                <a:solidFill>
                  <a:schemeClr val="accent2"/>
                </a:solidFill>
              </a:rPr>
              <a:t>Residents/Fellows </a:t>
            </a:r>
            <a:r>
              <a:rPr lang="en-US" b="1" dirty="0" smtClean="0">
                <a:solidFill>
                  <a:schemeClr val="accent2"/>
                </a:solidFill>
              </a:rPr>
              <a:t>must</a:t>
            </a:r>
            <a:r>
              <a:rPr lang="en-US" dirty="0" smtClean="0">
                <a:solidFill>
                  <a:schemeClr val="accent2"/>
                </a:solidFill>
              </a:rPr>
              <a:t> sign the document when performing any key components of HPI, exam, or MDM.</a:t>
            </a:r>
          </a:p>
          <a:p>
            <a:pPr eaLnBrk="1" hangingPunct="1">
              <a:defRPr/>
            </a:pPr>
            <a:endParaRPr lang="en-US" b="1" dirty="0">
              <a:solidFill>
                <a:schemeClr val="tx1">
                  <a:lumMod val="85000"/>
                </a:schemeClr>
              </a:solidFill>
              <a:effectLst>
                <a:outerShdw blurRad="38100" dist="38100" dir="2700000" algn="tl">
                  <a:srgbClr val="000000">
                    <a:alpha val="43137"/>
                  </a:srgbClr>
                </a:outerShdw>
              </a:effectLst>
            </a:endParaRPr>
          </a:p>
          <a:p>
            <a:pPr eaLnBrk="1" hangingPunct="1">
              <a:defRPr/>
            </a:pPr>
            <a:endParaRPr lang="en-US" b="1" dirty="0" smtClean="0">
              <a:solidFill>
                <a:schemeClr val="tx1">
                  <a:lumMod val="85000"/>
                </a:schemeClr>
              </a:solidFill>
              <a:effectLst>
                <a:outerShdw blurRad="38100" dist="38100" dir="2700000" algn="tl">
                  <a:srgbClr val="000000">
                    <a:alpha val="43137"/>
                  </a:srgbClr>
                </a:outerShdw>
              </a:effectLst>
            </a:endParaRPr>
          </a:p>
          <a:p>
            <a:pPr eaLnBrk="1" hangingPunct="1">
              <a:defRPr/>
            </a:pPr>
            <a:endParaRPr lang="en-US" dirty="0"/>
          </a:p>
        </p:txBody>
      </p:sp>
      <p:pic>
        <p:nvPicPr>
          <p:cNvPr id="17412" name="Picture 3" descr="C:\Documents and Settings\semperka\Local Settings\Temporary Internet Files\Content.IE5\UY2F58RF\MM90028406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48726" y="627495"/>
            <a:ext cx="1884217" cy="83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Documents and Settings\semperka\Local Settings\Temporary Internet Files\Content.IE5\UY2F58RF\MM90028406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81924" y="4080163"/>
            <a:ext cx="9048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0B4461CB-4CA9-2A43-A3FA-624E1DA485A6}" type="slidenum">
              <a:rPr lang="en-US" smtClean="0"/>
              <a:pPr>
                <a:defRPr/>
              </a:pPr>
              <a:t>16</a:t>
            </a:fld>
            <a:endParaRPr lang="en-US"/>
          </a:p>
        </p:txBody>
      </p:sp>
    </p:spTree>
    <p:extLst>
      <p:ext uri="{BB962C8B-B14F-4D97-AF65-F5344CB8AC3E}">
        <p14:creationId xmlns:p14="http://schemas.microsoft.com/office/powerpoint/2010/main" val="3582289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 Services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4168" y="2039112"/>
            <a:ext cx="6647688" cy="3520439"/>
          </a:xfrm>
        </p:spPr>
      </p:pic>
      <p:sp>
        <p:nvSpPr>
          <p:cNvPr id="3" name="Slide Number Placeholder 2"/>
          <p:cNvSpPr>
            <a:spLocks noGrp="1"/>
          </p:cNvSpPr>
          <p:nvPr>
            <p:ph type="sldNum" sz="quarter" idx="12"/>
          </p:nvPr>
        </p:nvSpPr>
        <p:spPr/>
        <p:txBody>
          <a:bodyPr/>
          <a:lstStyle/>
          <a:p>
            <a:pPr>
              <a:defRPr/>
            </a:pPr>
            <a:fld id="{4DCE0E26-47BB-FF4B-814B-E43C1B98F5D1}" type="slidenum">
              <a:rPr lang="en-US" smtClean="0"/>
              <a:pPr>
                <a:defRPr/>
              </a:pPr>
              <a:t>17</a:t>
            </a:fld>
            <a:endParaRPr lang="en-US"/>
          </a:p>
        </p:txBody>
      </p:sp>
    </p:spTree>
    <p:extLst>
      <p:ext uri="{BB962C8B-B14F-4D97-AF65-F5344CB8AC3E}">
        <p14:creationId xmlns:p14="http://schemas.microsoft.com/office/powerpoint/2010/main" val="3267880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Necessity Chronic Problem</a:t>
            </a:r>
            <a:endParaRPr lang="en-US" dirty="0"/>
          </a:p>
        </p:txBody>
      </p:sp>
      <p:sp>
        <p:nvSpPr>
          <p:cNvPr id="4" name="Slide Number Placeholder 3"/>
          <p:cNvSpPr>
            <a:spLocks noGrp="1"/>
          </p:cNvSpPr>
          <p:nvPr>
            <p:ph type="sldNum" sz="quarter" idx="12"/>
          </p:nvPr>
        </p:nvSpPr>
        <p:spPr/>
        <p:txBody>
          <a:bodyPr/>
          <a:lstStyle/>
          <a:p>
            <a:pPr defTabSz="342900">
              <a:defRPr/>
            </a:pPr>
            <a:fld id="{0B4461CB-4CA9-2A43-A3FA-624E1DA485A6}" type="slidenum">
              <a:rPr lang="en-US"/>
              <a:pPr defTabSz="342900">
                <a:defRPr/>
              </a:pPr>
              <a:t>18</a:t>
            </a:fld>
            <a:endParaRPr lang="en-US"/>
          </a:p>
        </p:txBody>
      </p:sp>
      <p:pic>
        <p:nvPicPr>
          <p:cNvPr id="1032" name="Picture 8"/>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419" y="1998071"/>
            <a:ext cx="1614055" cy="110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rot="1920000">
            <a:off x="5081718" y="2705963"/>
            <a:ext cx="349513" cy="363474"/>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12" name="Left Arrow 11"/>
          <p:cNvSpPr/>
          <p:nvPr/>
        </p:nvSpPr>
        <p:spPr>
          <a:xfrm rot="-3240000">
            <a:off x="6000872" y="3840011"/>
            <a:ext cx="337187" cy="363474"/>
          </a:xfrm>
          <a:prstGeom prst="lef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14" name="TextBox 13"/>
          <p:cNvSpPr txBox="1"/>
          <p:nvPr/>
        </p:nvSpPr>
        <p:spPr>
          <a:xfrm>
            <a:off x="3674966" y="2153881"/>
            <a:ext cx="1222616" cy="877163"/>
          </a:xfrm>
          <a:prstGeom prst="rect">
            <a:avLst/>
          </a:prstGeom>
          <a:noFill/>
        </p:spPr>
        <p:txBody>
          <a:bodyPr wrap="square" rtlCol="0">
            <a:spAutoFit/>
          </a:bodyPr>
          <a:lstStyle/>
          <a:p>
            <a:pPr algn="ctr" defTabSz="342900"/>
            <a:r>
              <a:rPr lang="en-US" b="1" dirty="0">
                <a:solidFill>
                  <a:prstClr val="black"/>
                </a:solidFill>
                <a:latin typeface="Arial" charset="0"/>
                <a:ea typeface="ＭＳ Ｐゴシック" charset="-128"/>
              </a:rPr>
              <a:t>Level 1</a:t>
            </a:r>
          </a:p>
          <a:p>
            <a:pPr algn="ctr" defTabSz="342900"/>
            <a:endParaRPr lang="en-US" sz="825" b="1" dirty="0">
              <a:solidFill>
                <a:prstClr val="black"/>
              </a:solidFill>
            </a:endParaRPr>
          </a:p>
          <a:p>
            <a:pPr algn="ctr" defTabSz="342900"/>
            <a:r>
              <a:rPr lang="en-US" sz="825" dirty="0">
                <a:solidFill>
                  <a:prstClr val="black"/>
                </a:solidFill>
              </a:rPr>
              <a:t>The patient presents today with a </a:t>
            </a:r>
          </a:p>
          <a:p>
            <a:pPr algn="ctr" defTabSz="342900"/>
            <a:r>
              <a:rPr lang="en-US" sz="825" b="1" dirty="0">
                <a:solidFill>
                  <a:prstClr val="black"/>
                </a:solidFill>
              </a:rPr>
              <a:t>chronic problem</a:t>
            </a:r>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708" y="2651968"/>
            <a:ext cx="1614488" cy="110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640796" y="2673145"/>
            <a:ext cx="1222616" cy="1269578"/>
          </a:xfrm>
          <a:prstGeom prst="rect">
            <a:avLst/>
          </a:prstGeom>
          <a:noFill/>
        </p:spPr>
        <p:txBody>
          <a:bodyPr wrap="square" rtlCol="0">
            <a:spAutoFit/>
          </a:bodyPr>
          <a:lstStyle/>
          <a:p>
            <a:pPr algn="ctr" defTabSz="342900"/>
            <a:r>
              <a:rPr lang="en-US" b="1" dirty="0">
                <a:solidFill>
                  <a:prstClr val="black"/>
                </a:solidFill>
                <a:latin typeface="Arial" charset="0"/>
                <a:ea typeface="ＭＳ Ｐゴシック" charset="-128"/>
              </a:rPr>
              <a:t>Level 2</a:t>
            </a:r>
          </a:p>
          <a:p>
            <a:pPr algn="ctr" defTabSz="342900"/>
            <a:endParaRPr lang="en-US" sz="600" b="1" dirty="0">
              <a:solidFill>
                <a:prstClr val="black"/>
              </a:solidFill>
            </a:endParaRPr>
          </a:p>
          <a:p>
            <a:pPr algn="ctr" defTabSz="342900"/>
            <a:r>
              <a:rPr lang="en-US" sz="750" dirty="0">
                <a:solidFill>
                  <a:prstClr val="black"/>
                </a:solidFill>
              </a:rPr>
              <a:t>The problem is minimal in nature and questionable if the patient even if the patient truly needed to be seen on that given date of service	</a:t>
            </a:r>
            <a:endParaRPr lang="en-US" sz="750" b="1" dirty="0">
              <a:solidFill>
                <a:prstClr val="black"/>
              </a:solidFill>
            </a:endParaRPr>
          </a:p>
        </p:txBody>
      </p:sp>
      <p:pic>
        <p:nvPicPr>
          <p:cNvPr id="31" name="Picture 1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40827" y="4147784"/>
            <a:ext cx="1614056" cy="110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4752157" y="4236553"/>
            <a:ext cx="1222616" cy="1004121"/>
          </a:xfrm>
          <a:prstGeom prst="rect">
            <a:avLst/>
          </a:prstGeom>
          <a:noFill/>
        </p:spPr>
        <p:txBody>
          <a:bodyPr wrap="square" rtlCol="0">
            <a:spAutoFit/>
          </a:bodyPr>
          <a:lstStyle/>
          <a:p>
            <a:pPr algn="ctr" defTabSz="342900"/>
            <a:r>
              <a:rPr lang="en-US" b="1" dirty="0">
                <a:solidFill>
                  <a:prstClr val="black"/>
                </a:solidFill>
                <a:latin typeface="Arial" charset="0"/>
                <a:ea typeface="ＭＳ Ｐゴシック" charset="-128"/>
              </a:rPr>
              <a:t>Level 3</a:t>
            </a:r>
          </a:p>
          <a:p>
            <a:pPr algn="ctr" defTabSz="342900"/>
            <a:endParaRPr lang="en-US" sz="825" b="1" dirty="0">
              <a:solidFill>
                <a:prstClr val="black"/>
              </a:solidFill>
            </a:endParaRPr>
          </a:p>
          <a:p>
            <a:pPr algn="ctr" defTabSz="342900"/>
            <a:r>
              <a:rPr lang="en-US" sz="825" dirty="0">
                <a:solidFill>
                  <a:prstClr val="black"/>
                </a:solidFill>
              </a:rPr>
              <a:t>The problem is a chronic stable problem and not currently exacerbated</a:t>
            </a:r>
            <a:endParaRPr lang="en-US" sz="825" b="1" dirty="0">
              <a:solidFill>
                <a:prstClr val="black"/>
              </a:solidFill>
            </a:endParaRPr>
          </a:p>
        </p:txBody>
      </p:sp>
      <p:pic>
        <p:nvPicPr>
          <p:cNvPr id="3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555" y="4083716"/>
            <a:ext cx="1614056" cy="119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Left Arrow 33"/>
          <p:cNvSpPr/>
          <p:nvPr/>
        </p:nvSpPr>
        <p:spPr>
          <a:xfrm rot="720000">
            <a:off x="4008367" y="4510708"/>
            <a:ext cx="375704" cy="363474"/>
          </a:xfrm>
          <a:prstGeom prst="lef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35" name="TextBox 34"/>
          <p:cNvSpPr txBox="1"/>
          <p:nvPr/>
        </p:nvSpPr>
        <p:spPr>
          <a:xfrm>
            <a:off x="2477436" y="3994147"/>
            <a:ext cx="1222616" cy="1131079"/>
          </a:xfrm>
          <a:prstGeom prst="rect">
            <a:avLst/>
          </a:prstGeom>
          <a:noFill/>
        </p:spPr>
        <p:txBody>
          <a:bodyPr wrap="square" rtlCol="0">
            <a:spAutoFit/>
          </a:bodyPr>
          <a:lstStyle/>
          <a:p>
            <a:pPr algn="ctr" defTabSz="342900"/>
            <a:r>
              <a:rPr lang="en-US" b="1" dirty="0">
                <a:solidFill>
                  <a:prstClr val="black"/>
                </a:solidFill>
                <a:latin typeface="Arial" charset="0"/>
                <a:ea typeface="ＭＳ Ｐゴシック" charset="-128"/>
              </a:rPr>
              <a:t>Level 4</a:t>
            </a:r>
          </a:p>
          <a:p>
            <a:pPr algn="ctr" defTabSz="342900"/>
            <a:endParaRPr lang="en-US" sz="825" b="1" dirty="0">
              <a:solidFill>
                <a:prstClr val="black"/>
              </a:solidFill>
            </a:endParaRPr>
          </a:p>
          <a:p>
            <a:pPr algn="ctr" defTabSz="342900"/>
            <a:r>
              <a:rPr lang="en-US" sz="825" dirty="0">
                <a:solidFill>
                  <a:prstClr val="black"/>
                </a:solidFill>
              </a:rPr>
              <a:t>Management of 3 or more stable chronic problems or 2 or more problems where at least 1 is worsening</a:t>
            </a:r>
            <a:endParaRPr lang="en-US" sz="825" b="1" dirty="0">
              <a:solidFill>
                <a:prstClr val="black"/>
              </a:solidFill>
            </a:endParaRPr>
          </a:p>
        </p:txBody>
      </p:sp>
      <p:pic>
        <p:nvPicPr>
          <p:cNvPr id="3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235" y="2676125"/>
            <a:ext cx="1614056" cy="110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956953" y="2749119"/>
            <a:ext cx="1222616" cy="1131079"/>
          </a:xfrm>
          <a:prstGeom prst="rect">
            <a:avLst/>
          </a:prstGeom>
          <a:noFill/>
        </p:spPr>
        <p:txBody>
          <a:bodyPr wrap="square" rtlCol="0">
            <a:spAutoFit/>
          </a:bodyPr>
          <a:lstStyle/>
          <a:p>
            <a:pPr algn="ctr" defTabSz="342900"/>
            <a:r>
              <a:rPr lang="en-US" b="1" dirty="0">
                <a:solidFill>
                  <a:prstClr val="black"/>
                </a:solidFill>
                <a:latin typeface="Arial" charset="0"/>
                <a:ea typeface="ＭＳ Ｐゴシック" charset="-128"/>
              </a:rPr>
              <a:t>Level 5</a:t>
            </a:r>
          </a:p>
          <a:p>
            <a:pPr algn="ctr" defTabSz="342900"/>
            <a:endParaRPr lang="en-US" sz="825" b="1" dirty="0">
              <a:solidFill>
                <a:prstClr val="black"/>
              </a:solidFill>
            </a:endParaRPr>
          </a:p>
          <a:p>
            <a:pPr algn="ctr" defTabSz="342900"/>
            <a:r>
              <a:rPr lang="en-US" sz="825" dirty="0">
                <a:solidFill>
                  <a:prstClr val="black"/>
                </a:solidFill>
              </a:rPr>
              <a:t>The chronic problem is severely exacerbated and posing threat to the patient</a:t>
            </a:r>
            <a:endParaRPr lang="en-US" sz="825" b="1" dirty="0">
              <a:solidFill>
                <a:prstClr val="black"/>
              </a:solidFill>
            </a:endParaRPr>
          </a:p>
        </p:txBody>
      </p:sp>
      <p:sp>
        <p:nvSpPr>
          <p:cNvPr id="39" name="Left Arrow 38"/>
          <p:cNvSpPr/>
          <p:nvPr/>
        </p:nvSpPr>
        <p:spPr>
          <a:xfrm rot="4080000">
            <a:off x="2667978" y="3730738"/>
            <a:ext cx="311505" cy="363474"/>
          </a:xfrm>
          <a:prstGeom prst="lef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40" name="Right Arrow 39"/>
          <p:cNvSpPr/>
          <p:nvPr/>
        </p:nvSpPr>
        <p:spPr>
          <a:xfrm rot="-1080000">
            <a:off x="3228246" y="2584651"/>
            <a:ext cx="305813" cy="363474"/>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Tree>
    <p:extLst>
      <p:ext uri="{BB962C8B-B14F-4D97-AF65-F5344CB8AC3E}">
        <p14:creationId xmlns:p14="http://schemas.microsoft.com/office/powerpoint/2010/main" val="873245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Necessity Acute Problem</a:t>
            </a:r>
            <a:endParaRPr lang="en-US" dirty="0"/>
          </a:p>
        </p:txBody>
      </p:sp>
      <p:sp>
        <p:nvSpPr>
          <p:cNvPr id="4" name="Slide Number Placeholder 3"/>
          <p:cNvSpPr>
            <a:spLocks noGrp="1"/>
          </p:cNvSpPr>
          <p:nvPr>
            <p:ph type="sldNum" sz="quarter" idx="12"/>
          </p:nvPr>
        </p:nvSpPr>
        <p:spPr/>
        <p:txBody>
          <a:bodyPr/>
          <a:lstStyle/>
          <a:p>
            <a:pPr defTabSz="342900">
              <a:defRPr/>
            </a:pPr>
            <a:fld id="{0B4461CB-4CA9-2A43-A3FA-624E1DA485A6}" type="slidenum">
              <a:rPr lang="en-US"/>
              <a:pPr defTabSz="342900">
                <a:defRPr/>
              </a:pPr>
              <a:t>19</a:t>
            </a:fld>
            <a:endParaRPr lang="en-US"/>
          </a:p>
        </p:txBody>
      </p:sp>
      <p:pic>
        <p:nvPicPr>
          <p:cNvPr id="1032" name="Picture 8"/>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419" y="1998071"/>
            <a:ext cx="1614055" cy="110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rot="1920000">
            <a:off x="5081718" y="2705963"/>
            <a:ext cx="349513" cy="363474"/>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12" name="Left Arrow 11"/>
          <p:cNvSpPr/>
          <p:nvPr/>
        </p:nvSpPr>
        <p:spPr>
          <a:xfrm rot="-3240000">
            <a:off x="6000872" y="3840011"/>
            <a:ext cx="337187" cy="363474"/>
          </a:xfrm>
          <a:prstGeom prst="lef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14" name="TextBox 13"/>
          <p:cNvSpPr txBox="1"/>
          <p:nvPr/>
        </p:nvSpPr>
        <p:spPr>
          <a:xfrm>
            <a:off x="3674966" y="2153881"/>
            <a:ext cx="1222616" cy="1004121"/>
          </a:xfrm>
          <a:prstGeom prst="rect">
            <a:avLst/>
          </a:prstGeom>
          <a:noFill/>
        </p:spPr>
        <p:txBody>
          <a:bodyPr wrap="square" rtlCol="0">
            <a:spAutoFit/>
          </a:bodyPr>
          <a:lstStyle/>
          <a:p>
            <a:pPr algn="ctr" defTabSz="342900"/>
            <a:r>
              <a:rPr lang="en-US" b="1" dirty="0">
                <a:solidFill>
                  <a:prstClr val="black"/>
                </a:solidFill>
                <a:latin typeface="Arial" charset="0"/>
                <a:ea typeface="ＭＳ Ｐゴシック" charset="-128"/>
              </a:rPr>
              <a:t>Level 1</a:t>
            </a:r>
          </a:p>
          <a:p>
            <a:pPr algn="ctr" defTabSz="342900"/>
            <a:endParaRPr lang="en-US" sz="825" b="1" dirty="0">
              <a:solidFill>
                <a:prstClr val="black"/>
              </a:solidFill>
            </a:endParaRPr>
          </a:p>
          <a:p>
            <a:pPr algn="ctr" defTabSz="342900"/>
            <a:r>
              <a:rPr lang="en-US" sz="825" dirty="0">
                <a:solidFill>
                  <a:prstClr val="black"/>
                </a:solidFill>
              </a:rPr>
              <a:t>The patient presents today with an </a:t>
            </a:r>
          </a:p>
          <a:p>
            <a:pPr algn="ctr" defTabSz="342900"/>
            <a:r>
              <a:rPr lang="en-US" sz="825" b="1" dirty="0">
                <a:solidFill>
                  <a:prstClr val="black"/>
                </a:solidFill>
              </a:rPr>
              <a:t>Acute Presenting Problem</a:t>
            </a:r>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708" y="2651968"/>
            <a:ext cx="1614488" cy="110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640796" y="2673145"/>
            <a:ext cx="1222616" cy="1269578"/>
          </a:xfrm>
          <a:prstGeom prst="rect">
            <a:avLst/>
          </a:prstGeom>
          <a:noFill/>
        </p:spPr>
        <p:txBody>
          <a:bodyPr wrap="square" rtlCol="0">
            <a:spAutoFit/>
          </a:bodyPr>
          <a:lstStyle/>
          <a:p>
            <a:pPr algn="ctr" defTabSz="342900"/>
            <a:r>
              <a:rPr lang="en-US" b="1" dirty="0">
                <a:solidFill>
                  <a:prstClr val="black"/>
                </a:solidFill>
                <a:latin typeface="Arial" charset="0"/>
                <a:ea typeface="ＭＳ Ｐゴシック" charset="-128"/>
              </a:rPr>
              <a:t>Level 2</a:t>
            </a:r>
          </a:p>
          <a:p>
            <a:pPr algn="ctr" defTabSz="342900"/>
            <a:endParaRPr lang="en-US" sz="600" b="1" dirty="0">
              <a:solidFill>
                <a:prstClr val="black"/>
              </a:solidFill>
            </a:endParaRPr>
          </a:p>
          <a:p>
            <a:pPr algn="ctr" defTabSz="342900"/>
            <a:r>
              <a:rPr lang="en-US" sz="750" dirty="0">
                <a:solidFill>
                  <a:prstClr val="black"/>
                </a:solidFill>
              </a:rPr>
              <a:t>The problem is minimal in nature and questionable if the patient even if the patient truly needed to be seen on that given date of service	</a:t>
            </a:r>
            <a:endParaRPr lang="en-US" sz="750" b="1" dirty="0">
              <a:solidFill>
                <a:prstClr val="black"/>
              </a:solidFill>
            </a:endParaRPr>
          </a:p>
        </p:txBody>
      </p:sp>
      <p:pic>
        <p:nvPicPr>
          <p:cNvPr id="31" name="Picture 1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40827" y="4147784"/>
            <a:ext cx="1614056" cy="110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4752157" y="4236553"/>
            <a:ext cx="1222616" cy="1004121"/>
          </a:xfrm>
          <a:prstGeom prst="rect">
            <a:avLst/>
          </a:prstGeom>
          <a:noFill/>
        </p:spPr>
        <p:txBody>
          <a:bodyPr wrap="square" rtlCol="0">
            <a:spAutoFit/>
          </a:bodyPr>
          <a:lstStyle/>
          <a:p>
            <a:pPr algn="ctr" defTabSz="342900"/>
            <a:r>
              <a:rPr lang="en-US" b="1" dirty="0">
                <a:solidFill>
                  <a:prstClr val="black"/>
                </a:solidFill>
                <a:latin typeface="Arial" charset="0"/>
                <a:ea typeface="ＭＳ Ｐゴシック" charset="-128"/>
              </a:rPr>
              <a:t>Level 3</a:t>
            </a:r>
          </a:p>
          <a:p>
            <a:pPr algn="ctr" defTabSz="342900"/>
            <a:endParaRPr lang="en-US" sz="825" b="1" dirty="0">
              <a:solidFill>
                <a:prstClr val="black"/>
              </a:solidFill>
            </a:endParaRPr>
          </a:p>
          <a:p>
            <a:pPr algn="ctr" defTabSz="342900"/>
            <a:r>
              <a:rPr lang="en-US" sz="825" dirty="0">
                <a:solidFill>
                  <a:prstClr val="black"/>
                </a:solidFill>
              </a:rPr>
              <a:t>The problem is acute and uncomplicated in presentation to the provider</a:t>
            </a:r>
            <a:endParaRPr lang="en-US" sz="825" b="1" dirty="0">
              <a:solidFill>
                <a:prstClr val="black"/>
              </a:solidFill>
            </a:endParaRPr>
          </a:p>
        </p:txBody>
      </p:sp>
      <p:pic>
        <p:nvPicPr>
          <p:cNvPr id="3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288" y="4160255"/>
            <a:ext cx="1614056" cy="111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Left Arrow 33"/>
          <p:cNvSpPr/>
          <p:nvPr/>
        </p:nvSpPr>
        <p:spPr>
          <a:xfrm rot="720000">
            <a:off x="4008367" y="4510708"/>
            <a:ext cx="375704" cy="363474"/>
          </a:xfrm>
          <a:prstGeom prst="lef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35" name="TextBox 34"/>
          <p:cNvSpPr txBox="1"/>
          <p:nvPr/>
        </p:nvSpPr>
        <p:spPr>
          <a:xfrm>
            <a:off x="2313709" y="4051487"/>
            <a:ext cx="1496292" cy="1223412"/>
          </a:xfrm>
          <a:prstGeom prst="rect">
            <a:avLst/>
          </a:prstGeom>
          <a:noFill/>
        </p:spPr>
        <p:txBody>
          <a:bodyPr wrap="square" rtlCol="0">
            <a:spAutoFit/>
          </a:bodyPr>
          <a:lstStyle/>
          <a:p>
            <a:pPr algn="ctr" defTabSz="342900"/>
            <a:r>
              <a:rPr lang="en-US" b="1" dirty="0">
                <a:solidFill>
                  <a:prstClr val="black"/>
                </a:solidFill>
                <a:latin typeface="Arial" charset="0"/>
                <a:ea typeface="ＭＳ Ｐゴシック" charset="-128"/>
              </a:rPr>
              <a:t>Level 4</a:t>
            </a:r>
          </a:p>
          <a:p>
            <a:pPr algn="ctr" defTabSz="342900"/>
            <a:endParaRPr lang="en-US" sz="600" b="1" dirty="0">
              <a:solidFill>
                <a:prstClr val="black"/>
              </a:solidFill>
            </a:endParaRPr>
          </a:p>
          <a:p>
            <a:pPr algn="ctr" defTabSz="342900"/>
            <a:r>
              <a:rPr lang="en-US" sz="825" dirty="0">
                <a:solidFill>
                  <a:prstClr val="black"/>
                </a:solidFill>
              </a:rPr>
              <a:t>The problem is acute with complicating factors contributing to the complexity of caring for the patient on this date of service</a:t>
            </a:r>
            <a:endParaRPr lang="en-US" sz="825" b="1" dirty="0">
              <a:solidFill>
                <a:prstClr val="black"/>
              </a:solidFill>
            </a:endParaRPr>
          </a:p>
        </p:txBody>
      </p:sp>
      <p:pic>
        <p:nvPicPr>
          <p:cNvPr id="3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235" y="2676125"/>
            <a:ext cx="1614056" cy="110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956953" y="2749119"/>
            <a:ext cx="1222616" cy="1131079"/>
          </a:xfrm>
          <a:prstGeom prst="rect">
            <a:avLst/>
          </a:prstGeom>
          <a:noFill/>
        </p:spPr>
        <p:txBody>
          <a:bodyPr wrap="square" rtlCol="0">
            <a:spAutoFit/>
          </a:bodyPr>
          <a:lstStyle/>
          <a:p>
            <a:pPr algn="ctr" defTabSz="342900"/>
            <a:r>
              <a:rPr lang="en-US" b="1" dirty="0">
                <a:solidFill>
                  <a:prstClr val="black"/>
                </a:solidFill>
                <a:latin typeface="Arial" charset="0"/>
                <a:ea typeface="ＭＳ Ｐゴシック" charset="-128"/>
              </a:rPr>
              <a:t>Level 5</a:t>
            </a:r>
          </a:p>
          <a:p>
            <a:pPr algn="ctr" defTabSz="342900"/>
            <a:endParaRPr lang="en-US" sz="825" b="1" dirty="0">
              <a:solidFill>
                <a:prstClr val="black"/>
              </a:solidFill>
            </a:endParaRPr>
          </a:p>
          <a:p>
            <a:pPr algn="ctr" defTabSz="342900"/>
            <a:r>
              <a:rPr lang="en-US" sz="825" dirty="0">
                <a:solidFill>
                  <a:prstClr val="black"/>
                </a:solidFill>
              </a:rPr>
              <a:t>The acute problem poses a threat to life or bodily function during today’s encounter</a:t>
            </a:r>
            <a:endParaRPr lang="en-US" sz="825" b="1" dirty="0">
              <a:solidFill>
                <a:prstClr val="black"/>
              </a:solidFill>
            </a:endParaRPr>
          </a:p>
        </p:txBody>
      </p:sp>
      <p:sp>
        <p:nvSpPr>
          <p:cNvPr id="39" name="Left Arrow 38"/>
          <p:cNvSpPr/>
          <p:nvPr/>
        </p:nvSpPr>
        <p:spPr>
          <a:xfrm rot="4080000">
            <a:off x="2661509" y="3788812"/>
            <a:ext cx="311505" cy="363474"/>
          </a:xfrm>
          <a:prstGeom prst="lef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
        <p:nvSpPr>
          <p:cNvPr id="40" name="Right Arrow 39"/>
          <p:cNvSpPr/>
          <p:nvPr/>
        </p:nvSpPr>
        <p:spPr>
          <a:xfrm rot="-1080000">
            <a:off x="3228246" y="2584651"/>
            <a:ext cx="305813" cy="363474"/>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latin typeface="Calibri"/>
            </a:endParaRPr>
          </a:p>
        </p:txBody>
      </p:sp>
    </p:spTree>
    <p:extLst>
      <p:ext uri="{BB962C8B-B14F-4D97-AF65-F5344CB8AC3E}">
        <p14:creationId xmlns:p14="http://schemas.microsoft.com/office/powerpoint/2010/main" val="1698455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a:extLst>
              <a:ext uri="{28A0092B-C50C-407E-A947-70E740481C1C}">
                <a14:useLocalDpi xmlns:a14="http://schemas.microsoft.com/office/drawing/2010/main" val="0"/>
              </a:ext>
            </a:extLst>
          </a:blip>
          <a:srcRect l="17976"/>
          <a:stretch>
            <a:fillRect/>
          </a:stretch>
        </p:blipFill>
        <p:spPr bwMode="auto">
          <a:xfrm>
            <a:off x="3759200" y="252570"/>
            <a:ext cx="5384800" cy="569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219" name="TextBox 5"/>
          <p:cNvSpPr txBox="1">
            <a:spLocks noChangeArrowheads="1"/>
          </p:cNvSpPr>
          <p:nvPr/>
        </p:nvSpPr>
        <p:spPr bwMode="auto">
          <a:xfrm>
            <a:off x="0" y="685800"/>
            <a:ext cx="510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4000" dirty="0">
                <a:latin typeface="Franklin Gothic Book" pitchFamily="34" charset="0"/>
              </a:rPr>
              <a:t>Health care fraud </a:t>
            </a:r>
          </a:p>
          <a:p>
            <a:pPr algn="ctr" eaLnBrk="1" hangingPunct="1">
              <a:spcBef>
                <a:spcPct val="0"/>
              </a:spcBef>
              <a:buClrTx/>
              <a:buSzTx/>
              <a:buFontTx/>
              <a:buNone/>
            </a:pPr>
            <a:r>
              <a:rPr lang="en-US" altLang="en-US" sz="4000" dirty="0">
                <a:latin typeface="Franklin Gothic Book" pitchFamily="34" charset="0"/>
              </a:rPr>
              <a:t>is a </a:t>
            </a:r>
            <a:r>
              <a:rPr lang="en-US" altLang="en-US" sz="4000" b="1" dirty="0">
                <a:latin typeface="Franklin Gothic Book" pitchFamily="34" charset="0"/>
              </a:rPr>
              <a:t>serious</a:t>
            </a:r>
            <a:r>
              <a:rPr lang="en-US" altLang="en-US" sz="4000" dirty="0">
                <a:latin typeface="Franklin Gothic Book" pitchFamily="34" charset="0"/>
              </a:rPr>
              <a:t> problem</a:t>
            </a:r>
          </a:p>
        </p:txBody>
      </p:sp>
      <p:sp>
        <p:nvSpPr>
          <p:cNvPr id="4" name="Slide Number Placeholder 3"/>
          <p:cNvSpPr>
            <a:spLocks noGrp="1"/>
          </p:cNvSpPr>
          <p:nvPr>
            <p:ph type="sldNum" sz="quarter" idx="12"/>
          </p:nvPr>
        </p:nvSpPr>
        <p:spPr/>
        <p:txBody>
          <a:bodyPr/>
          <a:lstStyle/>
          <a:p>
            <a:pPr>
              <a:defRPr/>
            </a:pPr>
            <a:fld id="{ED54DEB9-F14B-4FBE-86BE-9C37A5BFE5DB}" type="slidenum">
              <a:rPr lang="en-US" smtClean="0"/>
              <a:pPr>
                <a:defRPr/>
              </a:pPr>
              <a:t>2</a:t>
            </a:fld>
            <a:endParaRPr lang="en-US"/>
          </a:p>
        </p:txBody>
      </p:sp>
    </p:spTree>
    <p:extLst>
      <p:ext uri="{BB962C8B-B14F-4D97-AF65-F5344CB8AC3E}">
        <p14:creationId xmlns:p14="http://schemas.microsoft.com/office/powerpoint/2010/main" val="3956768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altLang="en-US" b="1" smtClean="0"/>
              <a:t>COMPONENTS THAT DETERMINE AN E&amp;M CODE</a:t>
            </a:r>
          </a:p>
        </p:txBody>
      </p:sp>
      <p:sp>
        <p:nvSpPr>
          <p:cNvPr id="18435" name="Rectangle 3"/>
          <p:cNvSpPr>
            <a:spLocks noGrp="1" noChangeArrowheads="1"/>
          </p:cNvSpPr>
          <p:nvPr>
            <p:ph type="body" idx="1"/>
          </p:nvPr>
        </p:nvSpPr>
        <p:spPr/>
        <p:txBody>
          <a:bodyPr/>
          <a:lstStyle/>
          <a:p>
            <a:pPr eaLnBrk="1" hangingPunct="1"/>
            <a:r>
              <a:rPr lang="en-US" altLang="en-US" dirty="0" smtClean="0"/>
              <a:t>History</a:t>
            </a:r>
          </a:p>
          <a:p>
            <a:pPr eaLnBrk="1" hangingPunct="1"/>
            <a:r>
              <a:rPr lang="en-US" altLang="en-US" dirty="0" smtClean="0"/>
              <a:t>Exam</a:t>
            </a:r>
          </a:p>
          <a:p>
            <a:pPr eaLnBrk="1" hangingPunct="1"/>
            <a:r>
              <a:rPr lang="en-US" altLang="en-US" dirty="0" smtClean="0"/>
              <a:t>Medical Decision Making</a:t>
            </a:r>
          </a:p>
          <a:p>
            <a:pPr eaLnBrk="1" hangingPunct="1"/>
            <a:r>
              <a:rPr lang="en-US" altLang="en-US" dirty="0" smtClean="0"/>
              <a:t>Nature of Presenting Problem</a:t>
            </a:r>
          </a:p>
          <a:p>
            <a:pPr eaLnBrk="1" hangingPunct="1"/>
            <a:r>
              <a:rPr lang="en-US" altLang="en-US" dirty="0" smtClean="0"/>
              <a:t>Counseling</a:t>
            </a:r>
          </a:p>
          <a:p>
            <a:pPr eaLnBrk="1" hangingPunct="1"/>
            <a:r>
              <a:rPr lang="en-US" altLang="en-US" dirty="0" smtClean="0"/>
              <a:t>Coordination of Care</a:t>
            </a:r>
          </a:p>
          <a:p>
            <a:pPr eaLnBrk="1" hangingPunct="1"/>
            <a:r>
              <a:rPr lang="en-US" altLang="en-US" dirty="0" smtClean="0"/>
              <a:t>Time</a:t>
            </a:r>
          </a:p>
        </p:txBody>
      </p:sp>
      <p:sp>
        <p:nvSpPr>
          <p:cNvPr id="18436" name="WordArt 6"/>
          <p:cNvSpPr>
            <a:spLocks noChangeArrowheads="1" noChangeShapeType="1" noTextEdit="1"/>
          </p:cNvSpPr>
          <p:nvPr/>
        </p:nvSpPr>
        <p:spPr bwMode="auto">
          <a:xfrm>
            <a:off x="6172200" y="2743200"/>
            <a:ext cx="2800350" cy="466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a:solidFill>
                  <a:schemeClr val="tx2"/>
                </a:solidFill>
                <a:effectLst>
                  <a:outerShdw dist="45791" dir="2021404" algn="ctr" rotWithShape="0">
                    <a:srgbClr val="C0C0C0"/>
                  </a:outerShdw>
                </a:effectLst>
                <a:latin typeface="Roman"/>
              </a:rPr>
              <a:t> </a:t>
            </a:r>
          </a:p>
        </p:txBody>
      </p:sp>
      <p:sp>
        <p:nvSpPr>
          <p:cNvPr id="18437" name="AutoShape 7"/>
          <p:cNvSpPr>
            <a:spLocks/>
          </p:cNvSpPr>
          <p:nvPr/>
        </p:nvSpPr>
        <p:spPr bwMode="auto">
          <a:xfrm>
            <a:off x="6248400" y="3962400"/>
            <a:ext cx="228600" cy="1828800"/>
          </a:xfrm>
          <a:prstGeom prst="rightBrace">
            <a:avLst>
              <a:gd name="adj1" fmla="val 6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p>
        </p:txBody>
      </p:sp>
      <p:sp>
        <p:nvSpPr>
          <p:cNvPr id="18438" name="AutoShape 10"/>
          <p:cNvSpPr>
            <a:spLocks/>
          </p:cNvSpPr>
          <p:nvPr/>
        </p:nvSpPr>
        <p:spPr bwMode="auto">
          <a:xfrm>
            <a:off x="5486400" y="2133600"/>
            <a:ext cx="228600" cy="1524000"/>
          </a:xfrm>
          <a:prstGeom prst="rightBrace">
            <a:avLst>
              <a:gd name="adj1" fmla="val 5555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p>
        </p:txBody>
      </p:sp>
      <p:sp>
        <p:nvSpPr>
          <p:cNvPr id="18439" name="Text Box 11"/>
          <p:cNvSpPr txBox="1">
            <a:spLocks noChangeArrowheads="1"/>
          </p:cNvSpPr>
          <p:nvPr/>
        </p:nvSpPr>
        <p:spPr bwMode="auto">
          <a:xfrm>
            <a:off x="6781800" y="4419600"/>
            <a:ext cx="1757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t>Contributory</a:t>
            </a:r>
          </a:p>
          <a:p>
            <a:pPr eaLnBrk="1" hangingPunct="1">
              <a:spcBef>
                <a:spcPct val="0"/>
              </a:spcBef>
              <a:buFontTx/>
              <a:buNone/>
            </a:pPr>
            <a:r>
              <a:rPr lang="en-US" altLang="en-US" sz="2400"/>
              <a:t>Components</a:t>
            </a:r>
          </a:p>
        </p:txBody>
      </p:sp>
      <p:sp>
        <p:nvSpPr>
          <p:cNvPr id="18440" name="Text Box 12"/>
          <p:cNvSpPr txBox="1">
            <a:spLocks noChangeArrowheads="1"/>
          </p:cNvSpPr>
          <p:nvPr/>
        </p:nvSpPr>
        <p:spPr bwMode="auto">
          <a:xfrm>
            <a:off x="5791200" y="2590800"/>
            <a:ext cx="310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a:t>KEY COMPONENTS</a:t>
            </a:r>
            <a:endParaRPr lang="en-US" altLang="en-US" sz="240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20</a:t>
            </a:fld>
            <a:endParaRPr lang="en-US"/>
          </a:p>
        </p:txBody>
      </p:sp>
    </p:spTree>
    <p:extLst>
      <p:ext uri="{BB962C8B-B14F-4D97-AF65-F5344CB8AC3E}">
        <p14:creationId xmlns:p14="http://schemas.microsoft.com/office/powerpoint/2010/main" val="482370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altLang="en-US" b="1" smtClean="0"/>
              <a:t>HISTORY</a:t>
            </a:r>
            <a:endParaRPr lang="en-US" altLang="en-US" smtClean="0"/>
          </a:p>
        </p:txBody>
      </p:sp>
      <p:sp>
        <p:nvSpPr>
          <p:cNvPr id="6" name="Content Placeholder 5"/>
          <p:cNvSpPr>
            <a:spLocks noGrp="1"/>
          </p:cNvSpPr>
          <p:nvPr>
            <p:ph idx="1"/>
          </p:nvPr>
        </p:nvSpPr>
        <p:spPr/>
        <p:txBody>
          <a:bodyPr/>
          <a:lstStyle/>
          <a:p>
            <a:pPr marL="609600" indent="-609600" eaLnBrk="1" hangingPunct="1">
              <a:buClr>
                <a:schemeClr val="tx1"/>
              </a:buClr>
              <a:defRPr/>
            </a:pPr>
            <a:endParaRPr lang="en-US" dirty="0" smtClean="0"/>
          </a:p>
          <a:p>
            <a:pPr marL="609600" indent="-609600" eaLnBrk="1" hangingPunct="1">
              <a:buClr>
                <a:schemeClr val="tx1"/>
              </a:buClr>
              <a:defRPr/>
            </a:pPr>
            <a:r>
              <a:rPr lang="en-US" dirty="0" smtClean="0"/>
              <a:t>Chief Complaint</a:t>
            </a:r>
          </a:p>
          <a:p>
            <a:pPr marL="609600" indent="-609600" eaLnBrk="1" hangingPunct="1">
              <a:buClr>
                <a:schemeClr val="tx1"/>
              </a:buClr>
              <a:defRPr/>
            </a:pPr>
            <a:r>
              <a:rPr lang="en-US" dirty="0" smtClean="0"/>
              <a:t>History of Present Illness</a:t>
            </a:r>
          </a:p>
          <a:p>
            <a:pPr marL="609600" indent="-609600" eaLnBrk="1" hangingPunct="1">
              <a:defRPr/>
            </a:pPr>
            <a:r>
              <a:rPr lang="en-US" dirty="0" smtClean="0"/>
              <a:t>Review of Systems</a:t>
            </a:r>
          </a:p>
          <a:p>
            <a:pPr marL="609600" indent="-609600" eaLnBrk="1" hangingPunct="1">
              <a:defRPr/>
            </a:pPr>
            <a:r>
              <a:rPr lang="en-US" dirty="0" smtClean="0"/>
              <a:t>Past, Family, and Social History</a:t>
            </a:r>
          </a:p>
          <a:p>
            <a:pPr>
              <a:buFontTx/>
              <a:buNone/>
              <a:defRPr/>
            </a:pPr>
            <a:endParaRPr lang="en-US" dirty="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21</a:t>
            </a:fld>
            <a:endParaRPr lang="en-US"/>
          </a:p>
        </p:txBody>
      </p:sp>
    </p:spTree>
    <p:extLst>
      <p:ext uri="{BB962C8B-B14F-4D97-AF65-F5344CB8AC3E}">
        <p14:creationId xmlns:p14="http://schemas.microsoft.com/office/powerpoint/2010/main" val="922082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b="1" dirty="0" smtClean="0"/>
              <a:t>CHIEF COMPLAINT	</a:t>
            </a:r>
          </a:p>
        </p:txBody>
      </p:sp>
      <p:sp>
        <p:nvSpPr>
          <p:cNvPr id="22531" name="Rectangle 3"/>
          <p:cNvSpPr>
            <a:spLocks noGrp="1" noChangeArrowheads="1"/>
          </p:cNvSpPr>
          <p:nvPr>
            <p:ph type="body" idx="1"/>
          </p:nvPr>
        </p:nvSpPr>
        <p:spPr/>
        <p:txBody>
          <a:bodyPr anchor="ctr"/>
          <a:lstStyle/>
          <a:p>
            <a:pPr eaLnBrk="1" hangingPunct="1"/>
            <a:r>
              <a:rPr lang="en-US" altLang="en-US" smtClean="0"/>
              <a:t>A concise statement describing the symptom, problem, condition, diagnosis, or other factor that is the reason for the encounter, usually stated in the patient’s words.</a:t>
            </a: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22</a:t>
            </a:fld>
            <a:endParaRPr lang="en-US"/>
          </a:p>
        </p:txBody>
      </p:sp>
    </p:spTree>
    <p:extLst>
      <p:ext uri="{BB962C8B-B14F-4D97-AF65-F5344CB8AC3E}">
        <p14:creationId xmlns:p14="http://schemas.microsoft.com/office/powerpoint/2010/main" val="3396784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228600" y="341746"/>
            <a:ext cx="8458200" cy="1302328"/>
          </a:xfrm>
        </p:spPr>
        <p:txBody>
          <a:bodyPr>
            <a:normAutofit fontScale="90000"/>
          </a:bodyPr>
          <a:lstStyle/>
          <a:p>
            <a:pPr eaLnBrk="1" hangingPunct="1"/>
            <a:r>
              <a:rPr lang="en-US" altLang="en-US" sz="4000" dirty="0" smtClean="0"/>
              <a:t>HISTORY OF PRESENT ILLNESS</a:t>
            </a:r>
            <a:r>
              <a:rPr lang="en-US" altLang="en-US" sz="4000" b="1" dirty="0" smtClean="0"/>
              <a:t/>
            </a:r>
            <a:br>
              <a:rPr lang="en-US" altLang="en-US" sz="4000" b="1" dirty="0" smtClean="0"/>
            </a:br>
            <a:r>
              <a:rPr lang="en-US" altLang="en-US" sz="2200" dirty="0" smtClean="0"/>
              <a:t>A chronological description of the development of the patient’s present illness from the first sign and/or symptom to the present.  This includes the following elements:</a:t>
            </a:r>
            <a:br>
              <a:rPr lang="en-US" altLang="en-US" sz="2200" dirty="0" smtClean="0"/>
            </a:br>
            <a:r>
              <a:rPr lang="en-US" altLang="en-US" dirty="0" smtClean="0"/>
              <a:t>	</a:t>
            </a:r>
          </a:p>
        </p:txBody>
      </p:sp>
      <p:sp>
        <p:nvSpPr>
          <p:cNvPr id="23555" name="Rectangle 7"/>
          <p:cNvSpPr>
            <a:spLocks noGrp="1" noChangeArrowheads="1"/>
          </p:cNvSpPr>
          <p:nvPr>
            <p:ph type="body" sz="half" idx="1"/>
          </p:nvPr>
        </p:nvSpPr>
        <p:spPr>
          <a:xfrm>
            <a:off x="685800" y="1828800"/>
            <a:ext cx="7772400" cy="4648200"/>
          </a:xfrm>
        </p:spPr>
        <p:txBody>
          <a:bodyPr/>
          <a:lstStyle/>
          <a:p>
            <a:endParaRPr lang="en-US" altLang="en-US" sz="2000" i="1" dirty="0" smtClean="0"/>
          </a:p>
          <a:p>
            <a:r>
              <a:rPr lang="en-US" altLang="en-US" sz="2000" b="1" i="1" dirty="0" smtClean="0">
                <a:solidFill>
                  <a:schemeClr val="accent2"/>
                </a:solidFill>
              </a:rPr>
              <a:t>Location</a:t>
            </a:r>
            <a:r>
              <a:rPr lang="en-US" altLang="en-US" sz="2000" dirty="0" smtClean="0"/>
              <a:t> (Where? L</a:t>
            </a:r>
            <a:r>
              <a:rPr lang="en-US" altLang="en-US" sz="2000" u="sng" dirty="0" smtClean="0"/>
              <a:t>ow</a:t>
            </a:r>
            <a:r>
              <a:rPr lang="en-US" altLang="en-US" sz="2000" dirty="0" smtClean="0"/>
              <a:t> </a:t>
            </a:r>
            <a:r>
              <a:rPr lang="en-US" altLang="en-US" sz="2000" dirty="0"/>
              <a:t>back pain)	</a:t>
            </a:r>
          </a:p>
          <a:p>
            <a:r>
              <a:rPr lang="en-US" altLang="en-US" sz="2000" b="1" i="1" dirty="0">
                <a:solidFill>
                  <a:schemeClr val="accent2"/>
                </a:solidFill>
              </a:rPr>
              <a:t>Quality</a:t>
            </a:r>
            <a:r>
              <a:rPr lang="en-US" altLang="en-US" sz="2000" dirty="0"/>
              <a:t> </a:t>
            </a:r>
            <a:r>
              <a:rPr lang="en-US" altLang="en-US" sz="2000" dirty="0" smtClean="0"/>
              <a:t>(Sharp</a:t>
            </a:r>
            <a:r>
              <a:rPr lang="en-US" altLang="en-US" sz="2000" dirty="0"/>
              <a:t>, dull, throbbing, etc</a:t>
            </a:r>
            <a:r>
              <a:rPr lang="en-US" altLang="en-US" sz="2000" dirty="0" smtClean="0"/>
              <a:t>…)</a:t>
            </a:r>
            <a:endParaRPr lang="en-US" altLang="en-US" sz="2000" dirty="0"/>
          </a:p>
          <a:p>
            <a:r>
              <a:rPr lang="en-US" altLang="en-US" sz="2000" b="1" i="1" dirty="0">
                <a:solidFill>
                  <a:schemeClr val="accent2"/>
                </a:solidFill>
              </a:rPr>
              <a:t>Severity</a:t>
            </a:r>
            <a:r>
              <a:rPr lang="en-US" altLang="en-US" sz="2000" dirty="0"/>
              <a:t> </a:t>
            </a:r>
            <a:r>
              <a:rPr lang="en-US" altLang="en-US" sz="2000" dirty="0" smtClean="0"/>
              <a:t>(Better/worse</a:t>
            </a:r>
            <a:r>
              <a:rPr lang="en-US" altLang="en-US" sz="2000" dirty="0"/>
              <a:t>, mild, severe, 4/10, etc...)</a:t>
            </a:r>
          </a:p>
          <a:p>
            <a:r>
              <a:rPr lang="en-US" altLang="en-US" sz="2000" b="1" i="1" dirty="0">
                <a:solidFill>
                  <a:schemeClr val="accent2"/>
                </a:solidFill>
              </a:rPr>
              <a:t>Duration</a:t>
            </a:r>
            <a:r>
              <a:rPr lang="en-US" altLang="en-US" sz="2000" dirty="0"/>
              <a:t> </a:t>
            </a:r>
            <a:r>
              <a:rPr lang="en-US" altLang="en-US" sz="2000" dirty="0" smtClean="0"/>
              <a:t>(Pain </a:t>
            </a:r>
            <a:r>
              <a:rPr lang="en-US" altLang="en-US" sz="2000" dirty="0"/>
              <a:t>for two days, first started three years ago, etc…)</a:t>
            </a:r>
          </a:p>
          <a:p>
            <a:r>
              <a:rPr lang="en-US" altLang="en-US" sz="2000" b="1" i="1" dirty="0">
                <a:solidFill>
                  <a:schemeClr val="accent2"/>
                </a:solidFill>
              </a:rPr>
              <a:t>Timing</a:t>
            </a:r>
            <a:r>
              <a:rPr lang="en-US" altLang="en-US" sz="2000" dirty="0"/>
              <a:t> </a:t>
            </a:r>
            <a:r>
              <a:rPr lang="en-US" altLang="en-US" sz="2000" dirty="0" smtClean="0"/>
              <a:t>(Hurts </a:t>
            </a:r>
            <a:r>
              <a:rPr lang="en-US" altLang="en-US" sz="2000" dirty="0"/>
              <a:t>in the morning, happening 3x a week now, etc…)</a:t>
            </a:r>
          </a:p>
          <a:p>
            <a:r>
              <a:rPr lang="en-US" altLang="en-US" sz="2000" b="1" i="1" dirty="0">
                <a:solidFill>
                  <a:schemeClr val="accent2"/>
                </a:solidFill>
              </a:rPr>
              <a:t>Context</a:t>
            </a:r>
            <a:r>
              <a:rPr lang="en-US" altLang="en-US" sz="2000" dirty="0"/>
              <a:t> </a:t>
            </a:r>
            <a:r>
              <a:rPr lang="en-US" altLang="en-US" sz="2000" dirty="0" smtClean="0"/>
              <a:t>(Pain </a:t>
            </a:r>
            <a:r>
              <a:rPr lang="en-US" altLang="en-US" sz="2000" dirty="0"/>
              <a:t>occurred after lifting bags, dropped weight on foot, etc…)</a:t>
            </a:r>
          </a:p>
          <a:p>
            <a:r>
              <a:rPr lang="en-US" altLang="en-US" sz="2000" b="1" i="1" dirty="0">
                <a:solidFill>
                  <a:schemeClr val="accent2"/>
                </a:solidFill>
              </a:rPr>
              <a:t>Modifying factors</a:t>
            </a:r>
            <a:r>
              <a:rPr lang="en-US" altLang="en-US" sz="2000" i="1" dirty="0"/>
              <a:t> </a:t>
            </a:r>
            <a:r>
              <a:rPr lang="en-US" altLang="en-US" sz="2000" dirty="0" smtClean="0"/>
              <a:t>(Aspirin </a:t>
            </a:r>
            <a:r>
              <a:rPr lang="en-US" altLang="en-US" sz="2000" dirty="0"/>
              <a:t>does not help, recent cerumen removal  helped,  etc…)</a:t>
            </a:r>
          </a:p>
          <a:p>
            <a:r>
              <a:rPr lang="en-US" altLang="en-US" sz="2000" b="1" i="1" dirty="0">
                <a:solidFill>
                  <a:schemeClr val="accent2"/>
                </a:solidFill>
              </a:rPr>
              <a:t>Associated signs and symptoms</a:t>
            </a:r>
            <a:r>
              <a:rPr lang="en-US" altLang="en-US" sz="2000" i="1" dirty="0"/>
              <a:t> </a:t>
            </a:r>
            <a:r>
              <a:rPr lang="en-US" altLang="en-US" sz="2000" dirty="0"/>
              <a:t>(i.e. vomiting, diarrhea, sweating, etc…)</a:t>
            </a:r>
          </a:p>
          <a:p>
            <a:pPr eaLnBrk="1" hangingPunct="1"/>
            <a:endParaRPr lang="en-US" altLang="en-US" sz="2000"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23</a:t>
            </a:fld>
            <a:endParaRPr lang="en-US"/>
          </a:p>
        </p:txBody>
      </p:sp>
    </p:spTree>
    <p:extLst>
      <p:ext uri="{BB962C8B-B14F-4D97-AF65-F5344CB8AC3E}">
        <p14:creationId xmlns:p14="http://schemas.microsoft.com/office/powerpoint/2010/main" val="1396982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424206"/>
            <a:ext cx="8839200" cy="1131216"/>
          </a:xfrm>
        </p:spPr>
        <p:txBody>
          <a:bodyPr/>
          <a:lstStyle/>
          <a:p>
            <a:pPr eaLnBrk="1" hangingPunct="1"/>
            <a:r>
              <a:rPr lang="en-US" altLang="en-US" sz="3600" b="1" dirty="0" smtClean="0"/>
              <a:t>STATUS OF CHRONIC CONDITIONS</a:t>
            </a:r>
          </a:p>
        </p:txBody>
      </p:sp>
      <p:sp>
        <p:nvSpPr>
          <p:cNvPr id="24579" name="Rectangle 3"/>
          <p:cNvSpPr>
            <a:spLocks noGrp="1" noChangeArrowheads="1"/>
          </p:cNvSpPr>
          <p:nvPr>
            <p:ph type="body" idx="1"/>
          </p:nvPr>
        </p:nvSpPr>
        <p:spPr>
          <a:xfrm>
            <a:off x="304800" y="1762812"/>
            <a:ext cx="8458200" cy="5018988"/>
          </a:xfrm>
        </p:spPr>
        <p:txBody>
          <a:bodyPr/>
          <a:lstStyle/>
          <a:p>
            <a:pPr eaLnBrk="1" hangingPunct="1"/>
            <a:r>
              <a:rPr lang="en-US" altLang="en-US" sz="2800" dirty="0" smtClean="0"/>
              <a:t>For use with both the 1995 and1997 Documentation Guidelines: </a:t>
            </a:r>
          </a:p>
          <a:p>
            <a:pPr lvl="1" eaLnBrk="1" hangingPunct="1">
              <a:buFontTx/>
              <a:buNone/>
            </a:pPr>
            <a:r>
              <a:rPr lang="en-US" altLang="en-US" dirty="0" smtClean="0"/>
              <a:t>		</a:t>
            </a:r>
            <a:endParaRPr lang="en-US" altLang="en-US" dirty="0" smtClean="0">
              <a:solidFill>
                <a:schemeClr val="accent1"/>
              </a:solidFill>
            </a:endParaRPr>
          </a:p>
          <a:p>
            <a:pPr lvl="1" eaLnBrk="1" hangingPunct="1">
              <a:buFontTx/>
              <a:buNone/>
            </a:pPr>
            <a:r>
              <a:rPr lang="en-US" altLang="en-US" dirty="0" smtClean="0">
                <a:solidFill>
                  <a:schemeClr val="accent1"/>
                </a:solidFill>
              </a:rPr>
              <a:t>		</a:t>
            </a:r>
            <a:r>
              <a:rPr lang="en-US" altLang="en-US" b="1" dirty="0" smtClean="0">
                <a:solidFill>
                  <a:schemeClr val="tx1">
                    <a:lumMod val="65000"/>
                    <a:lumOff val="35000"/>
                  </a:schemeClr>
                </a:solidFill>
              </a:rPr>
              <a:t>3 or more = Extended HPI</a:t>
            </a:r>
          </a:p>
          <a:p>
            <a:pPr lvl="1" eaLnBrk="1" hangingPunct="1">
              <a:buFontTx/>
              <a:buNone/>
            </a:pPr>
            <a:endParaRPr lang="en-US" altLang="en-US" b="1" dirty="0" smtClean="0">
              <a:solidFill>
                <a:schemeClr val="accent1"/>
              </a:solidFill>
            </a:endParaRPr>
          </a:p>
          <a:p>
            <a:pPr lvl="1" eaLnBrk="1" hangingPunct="1">
              <a:buFontTx/>
              <a:buNone/>
            </a:pPr>
            <a:endParaRPr lang="en-US" altLang="en-US" dirty="0" smtClean="0">
              <a:solidFill>
                <a:schemeClr val="accent1"/>
              </a:solidFill>
            </a:endParaRPr>
          </a:p>
          <a:p>
            <a:pPr lvl="1" eaLnBrk="1" hangingPunct="1">
              <a:buFontTx/>
              <a:buNone/>
            </a:pPr>
            <a:r>
              <a:rPr lang="en-US" altLang="en-US" sz="2400" b="1" dirty="0" smtClean="0">
                <a:solidFill>
                  <a:srgbClr val="66FF33"/>
                </a:solidFill>
              </a:rPr>
              <a:t>	</a:t>
            </a:r>
            <a:r>
              <a:rPr lang="en-US" altLang="en-US" sz="2400" b="1" u="sng" dirty="0" smtClean="0">
                <a:solidFill>
                  <a:schemeClr val="accent2"/>
                </a:solidFill>
              </a:rPr>
              <a:t>Note:</a:t>
            </a:r>
            <a:r>
              <a:rPr lang="en-US" altLang="en-US" sz="2400" b="1" dirty="0" smtClean="0">
                <a:solidFill>
                  <a:schemeClr val="accent2"/>
                </a:solidFill>
              </a:rPr>
              <a:t>  Document  a brief comment about the status of the condition </a:t>
            </a:r>
            <a:r>
              <a:rPr lang="en-US" altLang="en-US" sz="2400" b="1" i="1" dirty="0" smtClean="0">
                <a:solidFill>
                  <a:schemeClr val="accent2"/>
                </a:solidFill>
              </a:rPr>
              <a:t>according to the patient</a:t>
            </a:r>
            <a:r>
              <a:rPr lang="en-US" altLang="en-US" sz="2400" b="1" dirty="0" smtClean="0">
                <a:solidFill>
                  <a:schemeClr val="accent2"/>
                </a:solidFill>
              </a:rPr>
              <a:t>, NOT the provider. This is part of the “history”, not the “assessment”.</a:t>
            </a:r>
          </a:p>
          <a:p>
            <a:pPr lvl="1" eaLnBrk="1" hangingPunct="1">
              <a:buFontTx/>
              <a:buNone/>
            </a:pPr>
            <a:endParaRPr lang="en-US" altLang="en-US" dirty="0" smtClean="0">
              <a:solidFill>
                <a:schemeClr val="accent1"/>
              </a:solidFill>
            </a:endParaRP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24</a:t>
            </a:fld>
            <a:endParaRPr lang="en-US"/>
          </a:p>
        </p:txBody>
      </p:sp>
    </p:spTree>
    <p:extLst>
      <p:ext uri="{BB962C8B-B14F-4D97-AF65-F5344CB8AC3E}">
        <p14:creationId xmlns:p14="http://schemas.microsoft.com/office/powerpoint/2010/main" val="3620157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1066800"/>
            <a:ext cx="643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endParaRPr lang="en-US" altLang="en-US" b="0"/>
          </a:p>
        </p:txBody>
      </p:sp>
      <p:sp>
        <p:nvSpPr>
          <p:cNvPr id="17411" name="Rectangle 3"/>
          <p:cNvSpPr>
            <a:spLocks noGrp="1" noChangeArrowheads="1"/>
          </p:cNvSpPr>
          <p:nvPr>
            <p:ph type="title"/>
          </p:nvPr>
        </p:nvSpPr>
        <p:spPr>
          <a:xfrm>
            <a:off x="685800" y="419100"/>
            <a:ext cx="7772400" cy="876300"/>
          </a:xfrm>
        </p:spPr>
        <p:txBody>
          <a:bodyPr/>
          <a:lstStyle/>
          <a:p>
            <a:pPr eaLnBrk="1" hangingPunct="1"/>
            <a:r>
              <a:rPr lang="en-US" altLang="en-US" dirty="0" smtClean="0"/>
              <a:t>Extent of HPI</a:t>
            </a:r>
          </a:p>
        </p:txBody>
      </p:sp>
      <p:sp>
        <p:nvSpPr>
          <p:cNvPr id="17412" name="Rectangle 4"/>
          <p:cNvSpPr>
            <a:spLocks noGrp="1" noChangeArrowheads="1"/>
          </p:cNvSpPr>
          <p:nvPr>
            <p:ph type="body" idx="1"/>
          </p:nvPr>
        </p:nvSpPr>
        <p:spPr>
          <a:xfrm>
            <a:off x="228600" y="1628774"/>
            <a:ext cx="8686800" cy="5076825"/>
          </a:xfrm>
        </p:spPr>
        <p:txBody>
          <a:bodyPr/>
          <a:lstStyle/>
          <a:p>
            <a:pPr eaLnBrk="1" hangingPunct="1"/>
            <a:r>
              <a:rPr lang="en-US" altLang="en-US" dirty="0" smtClean="0">
                <a:solidFill>
                  <a:schemeClr val="accent2"/>
                </a:solidFill>
              </a:rPr>
              <a:t>Problem Focused:  </a:t>
            </a:r>
            <a:r>
              <a:rPr lang="en-US" altLang="en-US" dirty="0" smtClean="0"/>
              <a:t>(1-3 elements of HPI)  </a:t>
            </a:r>
            <a:r>
              <a:rPr lang="en-US" altLang="en-US" b="1" dirty="0" smtClean="0">
                <a:solidFill>
                  <a:schemeClr val="accent2"/>
                </a:solidFill>
              </a:rPr>
              <a:t>99212</a:t>
            </a:r>
            <a:endParaRPr lang="en-US" altLang="en-US" dirty="0" smtClean="0">
              <a:solidFill>
                <a:schemeClr val="accent2"/>
              </a:solidFill>
            </a:endParaRPr>
          </a:p>
          <a:p>
            <a:pPr eaLnBrk="1" hangingPunct="1">
              <a:buFontTx/>
              <a:buNone/>
            </a:pPr>
            <a:endParaRPr lang="en-US" altLang="en-US" dirty="0" smtClean="0"/>
          </a:p>
          <a:p>
            <a:pPr eaLnBrk="1" hangingPunct="1"/>
            <a:r>
              <a:rPr lang="en-US" altLang="en-US" dirty="0" smtClean="0">
                <a:solidFill>
                  <a:schemeClr val="accent2"/>
                </a:solidFill>
              </a:rPr>
              <a:t>Expanded Problem Focused: </a:t>
            </a:r>
            <a:r>
              <a:rPr lang="en-US" altLang="en-US" dirty="0" smtClean="0"/>
              <a:t>(same as PF) </a:t>
            </a:r>
            <a:r>
              <a:rPr lang="en-US" altLang="en-US" b="1" dirty="0" smtClean="0">
                <a:solidFill>
                  <a:schemeClr val="accent2"/>
                </a:solidFill>
              </a:rPr>
              <a:t>99213</a:t>
            </a:r>
            <a:endParaRPr lang="en-US" altLang="en-US" dirty="0" smtClean="0">
              <a:solidFill>
                <a:schemeClr val="accent2"/>
              </a:solidFill>
            </a:endParaRPr>
          </a:p>
          <a:p>
            <a:pPr eaLnBrk="1" hangingPunct="1">
              <a:buFontTx/>
              <a:buNone/>
            </a:pPr>
            <a:endParaRPr lang="en-US" altLang="en-US" dirty="0" smtClean="0"/>
          </a:p>
          <a:p>
            <a:pPr eaLnBrk="1" hangingPunct="1"/>
            <a:r>
              <a:rPr lang="en-US" altLang="en-US" dirty="0" smtClean="0">
                <a:solidFill>
                  <a:schemeClr val="accent2"/>
                </a:solidFill>
              </a:rPr>
              <a:t>Detailed:  </a:t>
            </a:r>
            <a:r>
              <a:rPr lang="en-US" altLang="en-US" dirty="0" smtClean="0"/>
              <a:t>(4+ elements of HPI or status of </a:t>
            </a:r>
            <a:r>
              <a:rPr lang="en-US" altLang="en-US" u="sng" dirty="0" smtClean="0"/>
              <a:t>&gt;</a:t>
            </a:r>
            <a:r>
              <a:rPr lang="en-US" altLang="en-US" dirty="0" smtClean="0"/>
              <a:t> 3                  chronic/inactive conditions   </a:t>
            </a:r>
            <a:r>
              <a:rPr lang="en-US" altLang="en-US" b="1" dirty="0" smtClean="0">
                <a:solidFill>
                  <a:schemeClr val="accent2"/>
                </a:solidFill>
              </a:rPr>
              <a:t>99214</a:t>
            </a:r>
            <a:endParaRPr lang="en-US" altLang="en-US" dirty="0" smtClean="0">
              <a:solidFill>
                <a:schemeClr val="accent2"/>
              </a:solidFill>
            </a:endParaRPr>
          </a:p>
          <a:p>
            <a:pPr eaLnBrk="1" hangingPunct="1">
              <a:buFontTx/>
              <a:buNone/>
            </a:pPr>
            <a:endParaRPr lang="en-US" altLang="en-US" dirty="0" smtClean="0"/>
          </a:p>
          <a:p>
            <a:pPr eaLnBrk="1" hangingPunct="1"/>
            <a:r>
              <a:rPr lang="en-US" altLang="en-US" dirty="0" smtClean="0">
                <a:solidFill>
                  <a:schemeClr val="accent2"/>
                </a:solidFill>
              </a:rPr>
              <a:t>Comprehensive: </a:t>
            </a:r>
            <a:r>
              <a:rPr lang="en-US" altLang="en-US" dirty="0" smtClean="0"/>
              <a:t>(same as Detailed)  </a:t>
            </a:r>
            <a:r>
              <a:rPr lang="en-US" altLang="en-US" b="1" dirty="0" smtClean="0">
                <a:solidFill>
                  <a:schemeClr val="accent2"/>
                </a:solidFill>
              </a:rPr>
              <a:t>99215</a:t>
            </a:r>
            <a:endParaRPr lang="en-US" altLang="en-US" dirty="0" smtClean="0">
              <a:solidFill>
                <a:schemeClr val="accent2"/>
              </a:solidFill>
            </a:endParaRPr>
          </a:p>
          <a:p>
            <a:pPr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pPr>
              <a:defRPr/>
            </a:pPr>
            <a:fld id="{0B4461CB-4CA9-2A43-A3FA-624E1DA485A6}" type="slidenum">
              <a:rPr lang="en-US" smtClean="0"/>
              <a:pPr>
                <a:defRPr/>
              </a:pPr>
              <a:t>25</a:t>
            </a:fld>
            <a:endParaRPr lang="en-US"/>
          </a:p>
        </p:txBody>
      </p:sp>
    </p:spTree>
    <p:extLst>
      <p:ext uri="{BB962C8B-B14F-4D97-AF65-F5344CB8AC3E}">
        <p14:creationId xmlns:p14="http://schemas.microsoft.com/office/powerpoint/2010/main" val="3520893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369456"/>
            <a:ext cx="8001000" cy="822036"/>
          </a:xfrm>
        </p:spPr>
        <p:txBody>
          <a:bodyPr/>
          <a:lstStyle/>
          <a:p>
            <a:pPr eaLnBrk="1" hangingPunct="1"/>
            <a:r>
              <a:rPr lang="en-US" altLang="en-US" b="1" dirty="0" smtClean="0"/>
              <a:t>REVIEW OF SYSTEMS (ROS)</a:t>
            </a:r>
          </a:p>
        </p:txBody>
      </p:sp>
      <p:sp>
        <p:nvSpPr>
          <p:cNvPr id="25603" name="Rectangle 3"/>
          <p:cNvSpPr>
            <a:spLocks noGrp="1" noChangeArrowheads="1"/>
          </p:cNvSpPr>
          <p:nvPr>
            <p:ph type="body" idx="1"/>
          </p:nvPr>
        </p:nvSpPr>
        <p:spPr>
          <a:xfrm>
            <a:off x="304800" y="1191491"/>
            <a:ext cx="8305800" cy="5347853"/>
          </a:xfrm>
        </p:spPr>
        <p:txBody>
          <a:bodyPr/>
          <a:lstStyle/>
          <a:p>
            <a:pPr eaLnBrk="1" hangingPunct="1"/>
            <a:r>
              <a:rPr lang="en-US" altLang="en-US" sz="2800" dirty="0" smtClean="0"/>
              <a:t>An inventory of body systems obtained through a series of questions seeking to identify signs and/or symptoms which the patient may be experiencing or has experienced.</a:t>
            </a:r>
          </a:p>
          <a:p>
            <a:pPr eaLnBrk="1" hangingPunct="1"/>
            <a:endParaRPr lang="en-US" altLang="en-US" sz="2800" dirty="0" smtClean="0"/>
          </a:p>
          <a:p>
            <a:pPr>
              <a:buFontTx/>
              <a:buChar char="•"/>
            </a:pPr>
            <a:r>
              <a:rPr lang="en-US" altLang="en-US" u="sng" dirty="0"/>
              <a:t>In a complete ROS (10 or more systems) positive or pertinent negatives responses must be individually documented with a statement that all other systems are reviewed and negative</a:t>
            </a:r>
            <a:r>
              <a:rPr lang="en-US" altLang="en-US" dirty="0" smtClean="0"/>
              <a:t>.</a:t>
            </a:r>
          </a:p>
          <a:p>
            <a:pPr marL="0" indent="0">
              <a:buNone/>
            </a:pPr>
            <a:endParaRPr lang="en-US" altLang="en-US" dirty="0"/>
          </a:p>
          <a:p>
            <a:pPr lvl="1">
              <a:buFontTx/>
              <a:buChar char="•"/>
            </a:pPr>
            <a:r>
              <a:rPr lang="en-US" altLang="en-US" b="1" dirty="0">
                <a:solidFill>
                  <a:schemeClr val="accent2"/>
                </a:solidFill>
              </a:rPr>
              <a:t>The </a:t>
            </a:r>
            <a:r>
              <a:rPr lang="en-US" altLang="en-US" b="1" dirty="0" smtClean="0">
                <a:solidFill>
                  <a:schemeClr val="accent2"/>
                </a:solidFill>
              </a:rPr>
              <a:t>negative systems </a:t>
            </a:r>
            <a:r>
              <a:rPr lang="en-US" altLang="en-US" b="1" dirty="0">
                <a:solidFill>
                  <a:schemeClr val="accent2"/>
                </a:solidFill>
              </a:rPr>
              <a:t>MUST be identified in the medical record documentation!</a:t>
            </a: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26</a:t>
            </a:fld>
            <a:endParaRPr lang="en-US"/>
          </a:p>
        </p:txBody>
      </p:sp>
    </p:spTree>
    <p:extLst>
      <p:ext uri="{BB962C8B-B14F-4D97-AF65-F5344CB8AC3E}">
        <p14:creationId xmlns:p14="http://schemas.microsoft.com/office/powerpoint/2010/main" val="2213455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32508"/>
            <a:ext cx="7772400" cy="810491"/>
          </a:xfrm>
        </p:spPr>
        <p:txBody>
          <a:bodyPr/>
          <a:lstStyle/>
          <a:p>
            <a:pPr eaLnBrk="1" hangingPunct="1"/>
            <a:r>
              <a:rPr lang="en-US" altLang="en-US" dirty="0" smtClean="0"/>
              <a:t>14 Systems for Review, Include:</a:t>
            </a:r>
          </a:p>
        </p:txBody>
      </p:sp>
      <p:sp>
        <p:nvSpPr>
          <p:cNvPr id="26627" name="Rectangle 3"/>
          <p:cNvSpPr>
            <a:spLocks noGrp="1" noChangeArrowheads="1"/>
          </p:cNvSpPr>
          <p:nvPr>
            <p:ph type="body" idx="1"/>
          </p:nvPr>
        </p:nvSpPr>
        <p:spPr>
          <a:xfrm>
            <a:off x="685800" y="1142999"/>
            <a:ext cx="7772400" cy="5334001"/>
          </a:xfrm>
        </p:spPr>
        <p:txBody>
          <a:bodyPr/>
          <a:lstStyle/>
          <a:p>
            <a:pPr eaLnBrk="1" hangingPunct="1">
              <a:lnSpc>
                <a:spcPct val="90000"/>
              </a:lnSpc>
            </a:pPr>
            <a:endParaRPr lang="en-US" altLang="en-US" sz="2000" dirty="0" smtClean="0"/>
          </a:p>
          <a:p>
            <a:pPr eaLnBrk="1" hangingPunct="1">
              <a:lnSpc>
                <a:spcPct val="90000"/>
              </a:lnSpc>
            </a:pPr>
            <a:r>
              <a:rPr lang="en-US" altLang="en-US" sz="2000" dirty="0" smtClean="0"/>
              <a:t>Constitutional symptoms (fever, weight loss)</a:t>
            </a:r>
          </a:p>
          <a:p>
            <a:pPr eaLnBrk="1" hangingPunct="1">
              <a:lnSpc>
                <a:spcPct val="90000"/>
              </a:lnSpc>
            </a:pPr>
            <a:r>
              <a:rPr lang="en-US" altLang="en-US" sz="2000" dirty="0" smtClean="0"/>
              <a:t>Eyes</a:t>
            </a:r>
          </a:p>
          <a:p>
            <a:pPr eaLnBrk="1" hangingPunct="1">
              <a:lnSpc>
                <a:spcPct val="90000"/>
              </a:lnSpc>
            </a:pPr>
            <a:r>
              <a:rPr lang="en-US" altLang="en-US" sz="2000" dirty="0" smtClean="0"/>
              <a:t>Ears, Nose, Mouth, Throat</a:t>
            </a:r>
          </a:p>
          <a:p>
            <a:pPr eaLnBrk="1" hangingPunct="1">
              <a:lnSpc>
                <a:spcPct val="90000"/>
              </a:lnSpc>
            </a:pPr>
            <a:r>
              <a:rPr lang="en-US" altLang="en-US" sz="2000" dirty="0" smtClean="0"/>
              <a:t>Cardiovascular</a:t>
            </a:r>
          </a:p>
          <a:p>
            <a:pPr eaLnBrk="1" hangingPunct="1">
              <a:lnSpc>
                <a:spcPct val="90000"/>
              </a:lnSpc>
            </a:pPr>
            <a:r>
              <a:rPr lang="en-US" altLang="en-US" sz="2000" dirty="0" smtClean="0"/>
              <a:t>Respiratory</a:t>
            </a:r>
          </a:p>
          <a:p>
            <a:pPr eaLnBrk="1" hangingPunct="1">
              <a:lnSpc>
                <a:spcPct val="90000"/>
              </a:lnSpc>
            </a:pPr>
            <a:r>
              <a:rPr lang="en-US" altLang="en-US" sz="2000" dirty="0" smtClean="0"/>
              <a:t>Gastrointestinal</a:t>
            </a:r>
          </a:p>
          <a:p>
            <a:pPr eaLnBrk="1" hangingPunct="1">
              <a:lnSpc>
                <a:spcPct val="90000"/>
              </a:lnSpc>
            </a:pPr>
            <a:r>
              <a:rPr lang="en-US" altLang="en-US" sz="2000" dirty="0" smtClean="0"/>
              <a:t>Genitourinary</a:t>
            </a:r>
          </a:p>
          <a:p>
            <a:pPr eaLnBrk="1" hangingPunct="1">
              <a:lnSpc>
                <a:spcPct val="90000"/>
              </a:lnSpc>
            </a:pPr>
            <a:r>
              <a:rPr lang="en-US" altLang="en-US" sz="2000" dirty="0" smtClean="0"/>
              <a:t>Musculoskeletal</a:t>
            </a:r>
          </a:p>
          <a:p>
            <a:pPr eaLnBrk="1" hangingPunct="1">
              <a:lnSpc>
                <a:spcPct val="90000"/>
              </a:lnSpc>
            </a:pPr>
            <a:r>
              <a:rPr lang="en-US" altLang="en-US" sz="2000" dirty="0" smtClean="0"/>
              <a:t>Integumentary (skin and/or breast)</a:t>
            </a:r>
          </a:p>
          <a:p>
            <a:pPr eaLnBrk="1" hangingPunct="1">
              <a:lnSpc>
                <a:spcPct val="90000"/>
              </a:lnSpc>
            </a:pPr>
            <a:r>
              <a:rPr lang="en-US" altLang="en-US" sz="2000" dirty="0" smtClean="0"/>
              <a:t>Neurological</a:t>
            </a:r>
          </a:p>
          <a:p>
            <a:pPr eaLnBrk="1" hangingPunct="1">
              <a:lnSpc>
                <a:spcPct val="90000"/>
              </a:lnSpc>
            </a:pPr>
            <a:r>
              <a:rPr lang="en-US" altLang="en-US" sz="2000" dirty="0" smtClean="0"/>
              <a:t>Psychiatric</a:t>
            </a:r>
          </a:p>
          <a:p>
            <a:pPr eaLnBrk="1" hangingPunct="1">
              <a:lnSpc>
                <a:spcPct val="90000"/>
              </a:lnSpc>
            </a:pPr>
            <a:r>
              <a:rPr lang="en-US" altLang="en-US" sz="2000" dirty="0" smtClean="0"/>
              <a:t>Endocrine</a:t>
            </a:r>
          </a:p>
          <a:p>
            <a:pPr eaLnBrk="1" hangingPunct="1">
              <a:lnSpc>
                <a:spcPct val="90000"/>
              </a:lnSpc>
            </a:pPr>
            <a:r>
              <a:rPr lang="en-US" altLang="en-US" sz="2000" dirty="0" smtClean="0"/>
              <a:t>Hematologic/Lymphatic</a:t>
            </a:r>
          </a:p>
          <a:p>
            <a:pPr eaLnBrk="1" hangingPunct="1">
              <a:lnSpc>
                <a:spcPct val="90000"/>
              </a:lnSpc>
            </a:pPr>
            <a:r>
              <a:rPr lang="en-US" altLang="en-US" sz="2000" dirty="0" smtClean="0"/>
              <a:t>Allergic/Immunologic </a:t>
            </a:r>
          </a:p>
          <a:p>
            <a:pPr lvl="1" eaLnBrk="1" hangingPunct="1">
              <a:lnSpc>
                <a:spcPct val="90000"/>
              </a:lnSpc>
            </a:pPr>
            <a:endParaRPr lang="en-US" altLang="en-US" sz="2000" dirty="0" smtClean="0"/>
          </a:p>
          <a:p>
            <a:pPr eaLnBrk="1" hangingPunct="1">
              <a:lnSpc>
                <a:spcPct val="90000"/>
              </a:lnSpc>
            </a:pPr>
            <a:endParaRPr lang="en-US" altLang="en-US" sz="2000"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27</a:t>
            </a:fld>
            <a:endParaRPr lang="en-US"/>
          </a:p>
        </p:txBody>
      </p:sp>
    </p:spTree>
    <p:extLst>
      <p:ext uri="{BB962C8B-B14F-4D97-AF65-F5344CB8AC3E}">
        <p14:creationId xmlns:p14="http://schemas.microsoft.com/office/powerpoint/2010/main" val="2500899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Extent of ROS</a:t>
            </a:r>
          </a:p>
        </p:txBody>
      </p:sp>
      <p:sp>
        <p:nvSpPr>
          <p:cNvPr id="20483" name="Rectangle 3"/>
          <p:cNvSpPr>
            <a:spLocks noGrp="1" noChangeArrowheads="1"/>
          </p:cNvSpPr>
          <p:nvPr>
            <p:ph type="body" idx="1"/>
          </p:nvPr>
        </p:nvSpPr>
        <p:spPr>
          <a:xfrm>
            <a:off x="76200" y="1371600"/>
            <a:ext cx="8915400" cy="5001491"/>
          </a:xfrm>
        </p:spPr>
        <p:txBody>
          <a:bodyPr/>
          <a:lstStyle/>
          <a:p>
            <a:pPr eaLnBrk="1" hangingPunct="1"/>
            <a:r>
              <a:rPr lang="en-US" altLang="en-US" dirty="0" smtClean="0">
                <a:solidFill>
                  <a:schemeClr val="accent2"/>
                </a:solidFill>
              </a:rPr>
              <a:t>Problem Focused:  </a:t>
            </a:r>
            <a:r>
              <a:rPr lang="en-US" altLang="en-US" dirty="0" smtClean="0"/>
              <a:t>N/A  [0]   </a:t>
            </a:r>
            <a:r>
              <a:rPr lang="en-US" altLang="en-US" b="1" dirty="0" smtClean="0">
                <a:solidFill>
                  <a:schemeClr val="accent2"/>
                </a:solidFill>
              </a:rPr>
              <a:t>99212</a:t>
            </a:r>
          </a:p>
          <a:p>
            <a:pPr eaLnBrk="1" hangingPunct="1"/>
            <a:endParaRPr lang="en-US" altLang="en-US" sz="2400" dirty="0">
              <a:solidFill>
                <a:schemeClr val="accent2"/>
              </a:solidFill>
            </a:endParaRPr>
          </a:p>
          <a:p>
            <a:pPr eaLnBrk="1" hangingPunct="1"/>
            <a:r>
              <a:rPr lang="en-US" altLang="en-US" dirty="0" smtClean="0">
                <a:solidFill>
                  <a:schemeClr val="accent2"/>
                </a:solidFill>
              </a:rPr>
              <a:t>Expanded Focused: </a:t>
            </a:r>
            <a:r>
              <a:rPr lang="en-US" altLang="en-US" dirty="0" smtClean="0"/>
              <a:t>Problem Pertinent [1] </a:t>
            </a:r>
            <a:r>
              <a:rPr lang="en-US" altLang="en-US" b="1" dirty="0" smtClean="0">
                <a:solidFill>
                  <a:srgbClr val="FFC000"/>
                </a:solidFill>
              </a:rPr>
              <a:t> </a:t>
            </a:r>
            <a:r>
              <a:rPr lang="en-US" altLang="en-US" b="1" dirty="0" smtClean="0">
                <a:solidFill>
                  <a:schemeClr val="accent2"/>
                </a:solidFill>
              </a:rPr>
              <a:t>99213</a:t>
            </a:r>
          </a:p>
          <a:p>
            <a:pPr eaLnBrk="1" hangingPunct="1"/>
            <a:endParaRPr lang="en-US" altLang="en-US" sz="2400" dirty="0" smtClean="0">
              <a:solidFill>
                <a:schemeClr val="accent2"/>
              </a:solidFill>
            </a:endParaRPr>
          </a:p>
          <a:p>
            <a:pPr eaLnBrk="1" hangingPunct="1"/>
            <a:r>
              <a:rPr lang="en-US" altLang="en-US" dirty="0" smtClean="0">
                <a:solidFill>
                  <a:schemeClr val="accent2"/>
                </a:solidFill>
              </a:rPr>
              <a:t>Detailed:  </a:t>
            </a:r>
            <a:r>
              <a:rPr lang="en-US" altLang="en-US" dirty="0" smtClean="0"/>
              <a:t>Extended  [2-9]   </a:t>
            </a:r>
            <a:r>
              <a:rPr lang="en-US" altLang="en-US" b="1" dirty="0" smtClean="0">
                <a:solidFill>
                  <a:schemeClr val="accent2"/>
                </a:solidFill>
              </a:rPr>
              <a:t>99214</a:t>
            </a:r>
          </a:p>
          <a:p>
            <a:pPr eaLnBrk="1" hangingPunct="1"/>
            <a:endParaRPr lang="en-US" altLang="en-US" sz="2400" dirty="0" smtClean="0">
              <a:solidFill>
                <a:schemeClr val="accent2"/>
              </a:solidFill>
            </a:endParaRPr>
          </a:p>
          <a:p>
            <a:pPr eaLnBrk="1" hangingPunct="1"/>
            <a:r>
              <a:rPr lang="en-US" altLang="en-US" dirty="0" smtClean="0">
                <a:solidFill>
                  <a:schemeClr val="accent2"/>
                </a:solidFill>
              </a:rPr>
              <a:t>Comprehensive:  </a:t>
            </a:r>
            <a:r>
              <a:rPr lang="en-US" altLang="en-US" dirty="0" smtClean="0"/>
              <a:t>Complete  [10+]   </a:t>
            </a:r>
            <a:r>
              <a:rPr lang="en-US" altLang="en-US" b="1" dirty="0" smtClean="0">
                <a:solidFill>
                  <a:schemeClr val="accent2"/>
                </a:solidFill>
              </a:rPr>
              <a:t>99215</a:t>
            </a:r>
          </a:p>
          <a:p>
            <a:pPr lvl="1"/>
            <a:r>
              <a:rPr lang="en-US" altLang="en-US" i="1" dirty="0" smtClean="0"/>
              <a:t>or pertinent positive and pertinent negative responses with notation that “all other systems reviewed and negative*</a:t>
            </a:r>
          </a:p>
          <a:p>
            <a:pPr lvl="2"/>
            <a:r>
              <a:rPr lang="en-US" altLang="en-US" dirty="0" smtClean="0">
                <a:solidFill>
                  <a:schemeClr val="accent2"/>
                </a:solidFill>
              </a:rPr>
              <a:t>The “all other systems” MUST have each system identified in the medical record documentation!</a:t>
            </a:r>
          </a:p>
          <a:p>
            <a:pPr eaLnBrk="1" hangingPunct="1">
              <a:buFontTx/>
              <a:buNone/>
            </a:pPr>
            <a:endParaRPr lang="en-US" altLang="en-US" i="1" dirty="0" smtClean="0"/>
          </a:p>
        </p:txBody>
      </p:sp>
      <p:sp>
        <p:nvSpPr>
          <p:cNvPr id="2" name="Slide Number Placeholder 1"/>
          <p:cNvSpPr>
            <a:spLocks noGrp="1"/>
          </p:cNvSpPr>
          <p:nvPr>
            <p:ph type="sldNum" sz="quarter" idx="12"/>
          </p:nvPr>
        </p:nvSpPr>
        <p:spPr/>
        <p:txBody>
          <a:bodyPr/>
          <a:lstStyle/>
          <a:p>
            <a:pPr>
              <a:defRPr/>
            </a:pPr>
            <a:fld id="{0B4461CB-4CA9-2A43-A3FA-624E1DA485A6}" type="slidenum">
              <a:rPr lang="en-US" smtClean="0"/>
              <a:pPr>
                <a:defRPr/>
              </a:pPr>
              <a:t>28</a:t>
            </a:fld>
            <a:endParaRPr lang="en-US"/>
          </a:p>
        </p:txBody>
      </p:sp>
    </p:spTree>
    <p:extLst>
      <p:ext uri="{BB962C8B-B14F-4D97-AF65-F5344CB8AC3E}">
        <p14:creationId xmlns:p14="http://schemas.microsoft.com/office/powerpoint/2010/main" val="86534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304800"/>
            <a:ext cx="8382000" cy="1143000"/>
          </a:xfrm>
        </p:spPr>
        <p:txBody>
          <a:bodyPr>
            <a:normAutofit/>
          </a:bodyPr>
          <a:lstStyle/>
          <a:p>
            <a:pPr eaLnBrk="1" hangingPunct="1"/>
            <a:r>
              <a:rPr lang="en-US" altLang="en-US" sz="3200" dirty="0" smtClean="0"/>
              <a:t>PAST, FAMILY, &amp; SOCIAL HISTORY (PFSH)</a:t>
            </a:r>
          </a:p>
        </p:txBody>
      </p:sp>
      <p:sp>
        <p:nvSpPr>
          <p:cNvPr id="27651" name="Rectangle 3"/>
          <p:cNvSpPr>
            <a:spLocks noGrp="1" noChangeArrowheads="1"/>
          </p:cNvSpPr>
          <p:nvPr>
            <p:ph type="body" idx="1"/>
          </p:nvPr>
        </p:nvSpPr>
        <p:spPr>
          <a:xfrm>
            <a:off x="685800" y="1447800"/>
            <a:ext cx="8153400" cy="4989945"/>
          </a:xfrm>
        </p:spPr>
        <p:txBody>
          <a:bodyPr/>
          <a:lstStyle/>
          <a:p>
            <a:pPr eaLnBrk="1" hangingPunct="1"/>
            <a:r>
              <a:rPr lang="en-US" altLang="en-US" sz="2400" b="1" dirty="0" smtClean="0">
                <a:solidFill>
                  <a:schemeClr val="accent2"/>
                </a:solidFill>
              </a:rPr>
              <a:t>PAST HISTORY</a:t>
            </a:r>
          </a:p>
          <a:p>
            <a:pPr lvl="1" eaLnBrk="1" hangingPunct="1"/>
            <a:r>
              <a:rPr lang="en-US" altLang="en-US" sz="2000" dirty="0" smtClean="0"/>
              <a:t>Prior major illness and injuries, operations, hospitalization. Current medications.  Allergies (food or drugs).</a:t>
            </a:r>
          </a:p>
          <a:p>
            <a:pPr eaLnBrk="1" hangingPunct="1"/>
            <a:r>
              <a:rPr lang="en-US" altLang="en-US" sz="2400" b="1" dirty="0" smtClean="0">
                <a:solidFill>
                  <a:schemeClr val="accent2"/>
                </a:solidFill>
              </a:rPr>
              <a:t>FAMILY HISTORY</a:t>
            </a:r>
          </a:p>
          <a:p>
            <a:pPr lvl="1" eaLnBrk="1" hangingPunct="1"/>
            <a:r>
              <a:rPr lang="en-US" altLang="en-US" sz="2000" dirty="0" smtClean="0"/>
              <a:t>Health status or cause of death of parents, siblings, and children.  Specific diseases related to problems identified in the chief complaint or history of present illness.  Diseases of family members which may be hereditary or place the patient at risk</a:t>
            </a:r>
            <a:r>
              <a:rPr lang="en-US" altLang="en-US" sz="2400" dirty="0" smtClean="0"/>
              <a:t>.</a:t>
            </a:r>
          </a:p>
          <a:p>
            <a:pPr eaLnBrk="1" hangingPunct="1"/>
            <a:r>
              <a:rPr lang="en-US" altLang="en-US" sz="2400" b="1" dirty="0" smtClean="0">
                <a:solidFill>
                  <a:schemeClr val="accent2"/>
                </a:solidFill>
              </a:rPr>
              <a:t>SOCIAL HISTORY</a:t>
            </a:r>
          </a:p>
          <a:p>
            <a:pPr lvl="1" eaLnBrk="1" hangingPunct="1"/>
            <a:r>
              <a:rPr lang="en-US" altLang="en-US" sz="2000" dirty="0" smtClean="0"/>
              <a:t>Marital status and/or living arrangements.  Current employment.  Occupational history, military history.  Use of drugs, alcohol, tobacco.  Level of education.  Other relevant social factors.</a:t>
            </a:r>
          </a:p>
          <a:p>
            <a:pPr eaLnBrk="1" hangingPunct="1"/>
            <a:endParaRPr lang="en-US" altLang="en-US" sz="2400" dirty="0" smtClean="0"/>
          </a:p>
          <a:p>
            <a:pPr lvl="1" eaLnBrk="1" hangingPunct="1">
              <a:buFontTx/>
              <a:buNone/>
            </a:pPr>
            <a:endParaRPr lang="en-US" altLang="en-US" sz="2400"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29</a:t>
            </a:fld>
            <a:endParaRPr lang="en-US"/>
          </a:p>
        </p:txBody>
      </p:sp>
    </p:spTree>
    <p:extLst>
      <p:ext uri="{BB962C8B-B14F-4D97-AF65-F5344CB8AC3E}">
        <p14:creationId xmlns:p14="http://schemas.microsoft.com/office/powerpoint/2010/main" val="1834940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sz="half" idx="1"/>
          </p:nvPr>
        </p:nvSpPr>
        <p:spPr>
          <a:xfrm>
            <a:off x="457200" y="1481138"/>
            <a:ext cx="4038600" cy="3548062"/>
          </a:xfrm>
        </p:spPr>
        <p:txBody>
          <a:bodyPr/>
          <a:lstStyle/>
          <a:p>
            <a:r>
              <a:rPr lang="en-US" altLang="en-US" smtClean="0"/>
              <a:t>Fraud</a:t>
            </a:r>
          </a:p>
          <a:p>
            <a:pPr lvl="1"/>
            <a:r>
              <a:rPr lang="en-US" altLang="en-US" smtClean="0"/>
              <a:t>When someone intentionally executes or attempts to execute a scheme to obtain money or property of any health care benefit program</a:t>
            </a:r>
          </a:p>
        </p:txBody>
      </p:sp>
      <p:sp>
        <p:nvSpPr>
          <p:cNvPr id="10243" name="Content Placeholder 5"/>
          <p:cNvSpPr>
            <a:spLocks noGrp="1"/>
          </p:cNvSpPr>
          <p:nvPr>
            <p:ph sz="half" idx="2"/>
          </p:nvPr>
        </p:nvSpPr>
        <p:spPr>
          <a:xfrm>
            <a:off x="4648200" y="1481138"/>
            <a:ext cx="4038600" cy="3471862"/>
          </a:xfrm>
        </p:spPr>
        <p:txBody>
          <a:bodyPr/>
          <a:lstStyle/>
          <a:p>
            <a:r>
              <a:rPr lang="en-US" altLang="en-US" smtClean="0"/>
              <a:t>Abuse</a:t>
            </a:r>
          </a:p>
          <a:p>
            <a:pPr lvl="1"/>
            <a:r>
              <a:rPr lang="en-US" altLang="en-US" smtClean="0"/>
              <a:t>When health care providers or suppliers perform actions that directly or indirectly result in unnecessary costs to any health care benefit program</a:t>
            </a:r>
          </a:p>
        </p:txBody>
      </p:sp>
      <p:sp>
        <p:nvSpPr>
          <p:cNvPr id="3" name="Title 2"/>
          <p:cNvSpPr>
            <a:spLocks noGrp="1"/>
          </p:cNvSpPr>
          <p:nvPr>
            <p:ph type="title"/>
          </p:nvPr>
        </p:nvSpPr>
        <p:spPr/>
        <p:txBody>
          <a:bodyPr/>
          <a:lstStyle/>
          <a:p>
            <a:pPr>
              <a:defRPr/>
            </a:pPr>
            <a:r>
              <a:rPr lang="en-US" dirty="0" smtClean="0"/>
              <a:t>Definition of Fraud and Abuse</a:t>
            </a:r>
            <a:endParaRPr lang="en-US" dirty="0"/>
          </a:p>
        </p:txBody>
      </p:sp>
      <p:sp>
        <p:nvSpPr>
          <p:cNvPr id="10246" name="TextBox 6"/>
          <p:cNvSpPr txBox="1">
            <a:spLocks noChangeArrowheads="1"/>
          </p:cNvSpPr>
          <p:nvPr/>
        </p:nvSpPr>
        <p:spPr bwMode="auto">
          <a:xfrm>
            <a:off x="1143000" y="5181600"/>
            <a:ext cx="708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latin typeface="Arial" charset="0"/>
              </a:rPr>
              <a:t>The primary difference between fraud and abuse is intention</a:t>
            </a:r>
          </a:p>
        </p:txBody>
      </p:sp>
      <p:sp>
        <p:nvSpPr>
          <p:cNvPr id="5" name="Slide Number Placeholder 4"/>
          <p:cNvSpPr>
            <a:spLocks noGrp="1"/>
          </p:cNvSpPr>
          <p:nvPr>
            <p:ph type="sldNum" sz="quarter" idx="11"/>
          </p:nvPr>
        </p:nvSpPr>
        <p:spPr/>
        <p:txBody>
          <a:bodyPr/>
          <a:lstStyle/>
          <a:p>
            <a:pPr>
              <a:defRPr/>
            </a:pPr>
            <a:fld id="{2AAE9BF7-CE42-415F-8E70-0287A582D9E8}" type="slidenum">
              <a:rPr lang="en-US" smtClean="0"/>
              <a:pPr>
                <a:defRPr/>
              </a:pPr>
              <a:t>3</a:t>
            </a:fld>
            <a:endParaRPr lang="en-US"/>
          </a:p>
        </p:txBody>
      </p:sp>
    </p:spTree>
    <p:extLst>
      <p:ext uri="{BB962C8B-B14F-4D97-AF65-F5344CB8AC3E}">
        <p14:creationId xmlns:p14="http://schemas.microsoft.com/office/powerpoint/2010/main" val="2165656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smtClean="0"/>
              <a:t>Extent of </a:t>
            </a:r>
            <a:r>
              <a:rPr lang="en-US" altLang="en-US" dirty="0" smtClean="0"/>
              <a:t>PFSH</a:t>
            </a:r>
            <a:endParaRPr lang="en-US" altLang="en-US" dirty="0" smtClean="0"/>
          </a:p>
        </p:txBody>
      </p:sp>
      <p:sp>
        <p:nvSpPr>
          <p:cNvPr id="16387" name="Rectangle 3"/>
          <p:cNvSpPr>
            <a:spLocks noGrp="1" noChangeArrowheads="1"/>
          </p:cNvSpPr>
          <p:nvPr>
            <p:ph idx="1"/>
          </p:nvPr>
        </p:nvSpPr>
        <p:spPr/>
        <p:txBody>
          <a:bodyPr/>
          <a:lstStyle/>
          <a:p>
            <a:pPr eaLnBrk="1" hangingPunct="1">
              <a:defRPr/>
            </a:pPr>
            <a:r>
              <a:rPr lang="en-US" altLang="en-US" sz="2000" dirty="0" smtClean="0">
                <a:solidFill>
                  <a:schemeClr val="accent2"/>
                </a:solidFill>
              </a:rPr>
              <a:t>Problem Focused:  </a:t>
            </a:r>
            <a:endParaRPr lang="en-US" altLang="en-US" sz="2000" dirty="0" smtClean="0">
              <a:solidFill>
                <a:schemeClr val="accent2"/>
              </a:solidFill>
            </a:endParaRPr>
          </a:p>
          <a:p>
            <a:pPr lvl="1">
              <a:defRPr/>
            </a:pPr>
            <a:r>
              <a:rPr lang="en-US" altLang="en-US" sz="1600" dirty="0" smtClean="0"/>
              <a:t>New </a:t>
            </a:r>
            <a:r>
              <a:rPr lang="en-US" altLang="en-US" sz="1600" dirty="0" err="1" smtClean="0"/>
              <a:t>pt</a:t>
            </a:r>
            <a:r>
              <a:rPr lang="en-US" altLang="en-US" sz="1600" dirty="0" smtClean="0"/>
              <a:t>/Initial care = 0</a:t>
            </a:r>
          </a:p>
          <a:p>
            <a:pPr lvl="1">
              <a:defRPr/>
            </a:pPr>
            <a:r>
              <a:rPr lang="en-US" altLang="en-US" sz="1600" dirty="0" smtClean="0"/>
              <a:t>Est </a:t>
            </a:r>
            <a:r>
              <a:rPr lang="en-US" altLang="en-US" sz="1600" dirty="0" err="1" smtClean="0"/>
              <a:t>pt</a:t>
            </a:r>
            <a:r>
              <a:rPr lang="en-US" altLang="en-US" sz="1600" dirty="0" smtClean="0"/>
              <a:t>/Subs care = 0</a:t>
            </a:r>
          </a:p>
          <a:p>
            <a:pPr lvl="2">
              <a:defRPr/>
            </a:pPr>
            <a:r>
              <a:rPr lang="en-US" altLang="en-US" sz="1400" dirty="0" smtClean="0">
                <a:solidFill>
                  <a:schemeClr val="accent2"/>
                </a:solidFill>
              </a:rPr>
              <a:t>99201/99212/99231</a:t>
            </a:r>
            <a:endParaRPr lang="en-US" altLang="en-US" sz="1400" dirty="0" smtClean="0">
              <a:solidFill>
                <a:schemeClr val="accent2"/>
              </a:solidFill>
            </a:endParaRPr>
          </a:p>
          <a:p>
            <a:pPr eaLnBrk="1" hangingPunct="1">
              <a:defRPr/>
            </a:pPr>
            <a:endParaRPr lang="en-US" altLang="en-US" sz="800" dirty="0" smtClean="0">
              <a:solidFill>
                <a:schemeClr val="accent2"/>
              </a:solidFill>
            </a:endParaRPr>
          </a:p>
          <a:p>
            <a:pPr eaLnBrk="1" hangingPunct="1">
              <a:defRPr/>
            </a:pPr>
            <a:r>
              <a:rPr lang="en-US" altLang="en-US" sz="2000" dirty="0" smtClean="0">
                <a:solidFill>
                  <a:schemeClr val="accent2"/>
                </a:solidFill>
              </a:rPr>
              <a:t>Expanded Problem </a:t>
            </a:r>
            <a:r>
              <a:rPr lang="en-US" altLang="en-US" sz="2000" dirty="0" smtClean="0">
                <a:solidFill>
                  <a:schemeClr val="accent2"/>
                </a:solidFill>
              </a:rPr>
              <a:t>Focused:</a:t>
            </a:r>
          </a:p>
          <a:p>
            <a:pPr lvl="1">
              <a:defRPr/>
            </a:pPr>
            <a:r>
              <a:rPr lang="en-US" altLang="en-US" sz="1600" dirty="0" smtClean="0"/>
              <a:t>New </a:t>
            </a:r>
            <a:r>
              <a:rPr lang="en-US" altLang="en-US" sz="1600" dirty="0" err="1" smtClean="0"/>
              <a:t>pt</a:t>
            </a:r>
            <a:r>
              <a:rPr lang="en-US" altLang="en-US" sz="1600" dirty="0" smtClean="0"/>
              <a:t>/Initial care = 0</a:t>
            </a:r>
          </a:p>
          <a:p>
            <a:pPr lvl="1">
              <a:defRPr/>
            </a:pPr>
            <a:r>
              <a:rPr lang="en-US" altLang="en-US" sz="1600" dirty="0" smtClean="0"/>
              <a:t>Est </a:t>
            </a:r>
            <a:r>
              <a:rPr lang="en-US" altLang="en-US" sz="1600" dirty="0" err="1" smtClean="0"/>
              <a:t>pt</a:t>
            </a:r>
            <a:r>
              <a:rPr lang="en-US" altLang="en-US" sz="1600" dirty="0" smtClean="0"/>
              <a:t>/Subs care = 0</a:t>
            </a:r>
            <a:endParaRPr lang="en-US" altLang="en-US" sz="1600" dirty="0" smtClean="0"/>
          </a:p>
          <a:p>
            <a:pPr lvl="2">
              <a:defRPr/>
            </a:pPr>
            <a:r>
              <a:rPr lang="en-US" altLang="en-US" sz="1400" dirty="0" smtClean="0">
                <a:solidFill>
                  <a:schemeClr val="accent2"/>
                </a:solidFill>
              </a:rPr>
              <a:t>99202/99213/99232</a:t>
            </a:r>
            <a:endParaRPr lang="en-US" altLang="en-US" sz="1400" dirty="0" smtClean="0">
              <a:solidFill>
                <a:schemeClr val="accent2"/>
              </a:solidFill>
            </a:endParaRPr>
          </a:p>
          <a:p>
            <a:pPr eaLnBrk="1" hangingPunct="1">
              <a:defRPr/>
            </a:pPr>
            <a:endParaRPr lang="en-US" altLang="en-US" sz="800" dirty="0" smtClean="0">
              <a:solidFill>
                <a:schemeClr val="accent2"/>
              </a:solidFill>
            </a:endParaRPr>
          </a:p>
        </p:txBody>
      </p:sp>
      <p:sp>
        <p:nvSpPr>
          <p:cNvPr id="2" name="Slide Number Placeholder 1"/>
          <p:cNvSpPr>
            <a:spLocks noGrp="1"/>
          </p:cNvSpPr>
          <p:nvPr>
            <p:ph type="sldNum" sz="quarter" idx="12"/>
          </p:nvPr>
        </p:nvSpPr>
        <p:spPr/>
        <p:txBody>
          <a:bodyPr/>
          <a:lstStyle/>
          <a:p>
            <a:pPr>
              <a:defRPr/>
            </a:pPr>
            <a:fld id="{0B4461CB-4CA9-2A43-A3FA-624E1DA485A6}" type="slidenum">
              <a:rPr lang="en-US" smtClean="0"/>
              <a:pPr>
                <a:defRPr/>
              </a:pPr>
              <a:t>30</a:t>
            </a:fld>
            <a:endParaRPr lang="en-US"/>
          </a:p>
        </p:txBody>
      </p:sp>
      <p:sp>
        <p:nvSpPr>
          <p:cNvPr id="3" name="Content Placeholder 2"/>
          <p:cNvSpPr>
            <a:spLocks noGrp="1"/>
          </p:cNvSpPr>
          <p:nvPr>
            <p:ph idx="13"/>
          </p:nvPr>
        </p:nvSpPr>
        <p:spPr/>
        <p:txBody>
          <a:bodyPr/>
          <a:lstStyle/>
          <a:p>
            <a:pPr>
              <a:defRPr/>
            </a:pPr>
            <a:r>
              <a:rPr lang="en-US" altLang="en-US" sz="2000" dirty="0">
                <a:solidFill>
                  <a:schemeClr val="accent2"/>
                </a:solidFill>
              </a:rPr>
              <a:t>Detailed: </a:t>
            </a:r>
          </a:p>
          <a:p>
            <a:pPr lvl="1">
              <a:defRPr/>
            </a:pPr>
            <a:r>
              <a:rPr lang="en-US" altLang="en-US" sz="1600" dirty="0"/>
              <a:t>New </a:t>
            </a:r>
            <a:r>
              <a:rPr lang="en-US" altLang="en-US" sz="1600" dirty="0" err="1"/>
              <a:t>pt</a:t>
            </a:r>
            <a:r>
              <a:rPr lang="en-US" altLang="en-US" sz="1600" dirty="0"/>
              <a:t>/Initial care = 2</a:t>
            </a:r>
          </a:p>
          <a:p>
            <a:pPr lvl="1">
              <a:defRPr/>
            </a:pPr>
            <a:r>
              <a:rPr lang="en-US" altLang="en-US" sz="1600" dirty="0"/>
              <a:t>Est. </a:t>
            </a:r>
            <a:r>
              <a:rPr lang="en-US" altLang="en-US" sz="1600" dirty="0" err="1"/>
              <a:t>pt</a:t>
            </a:r>
            <a:r>
              <a:rPr lang="en-US" altLang="en-US" sz="1600" dirty="0"/>
              <a:t>/subs care =1</a:t>
            </a:r>
          </a:p>
          <a:p>
            <a:pPr lvl="2">
              <a:defRPr/>
            </a:pPr>
            <a:r>
              <a:rPr lang="en-US" altLang="en-US" sz="1400" dirty="0">
                <a:solidFill>
                  <a:schemeClr val="accent2"/>
                </a:solidFill>
              </a:rPr>
              <a:t>99203/99214/99221/99233</a:t>
            </a:r>
          </a:p>
          <a:p>
            <a:pPr>
              <a:defRPr/>
            </a:pPr>
            <a:endParaRPr lang="en-US" altLang="en-US" sz="800" dirty="0">
              <a:solidFill>
                <a:schemeClr val="accent2"/>
              </a:solidFill>
            </a:endParaRPr>
          </a:p>
          <a:p>
            <a:pPr>
              <a:defRPr/>
            </a:pPr>
            <a:r>
              <a:rPr lang="en-US" altLang="en-US" sz="2000" dirty="0">
                <a:solidFill>
                  <a:schemeClr val="accent2"/>
                </a:solidFill>
              </a:rPr>
              <a:t>Complete: </a:t>
            </a:r>
          </a:p>
          <a:p>
            <a:pPr lvl="1">
              <a:defRPr/>
            </a:pPr>
            <a:r>
              <a:rPr lang="en-US" altLang="en-US" sz="1600" dirty="0"/>
              <a:t>New </a:t>
            </a:r>
            <a:r>
              <a:rPr lang="en-US" altLang="en-US" sz="1600" dirty="0" err="1"/>
              <a:t>pt</a:t>
            </a:r>
            <a:r>
              <a:rPr lang="en-US" altLang="en-US" sz="1600" dirty="0"/>
              <a:t>/Initial care = 3</a:t>
            </a:r>
          </a:p>
          <a:p>
            <a:pPr lvl="1">
              <a:defRPr/>
            </a:pPr>
            <a:r>
              <a:rPr lang="en-US" altLang="en-US" sz="1600" dirty="0"/>
              <a:t>Est. </a:t>
            </a:r>
            <a:r>
              <a:rPr lang="en-US" altLang="en-US" sz="1600" dirty="0" err="1"/>
              <a:t>pt</a:t>
            </a:r>
            <a:r>
              <a:rPr lang="en-US" altLang="en-US" sz="1600" dirty="0"/>
              <a:t>/Subs care = At least 2</a:t>
            </a:r>
          </a:p>
          <a:p>
            <a:pPr lvl="2">
              <a:defRPr/>
            </a:pPr>
            <a:r>
              <a:rPr lang="en-US" altLang="en-US" sz="1400" dirty="0">
                <a:solidFill>
                  <a:schemeClr val="accent2"/>
                </a:solidFill>
              </a:rPr>
              <a:t>99204, 99205, 99215/99222/99223</a:t>
            </a:r>
          </a:p>
          <a:p>
            <a:endParaRPr lang="en-US" dirty="0"/>
          </a:p>
        </p:txBody>
      </p:sp>
    </p:spTree>
    <p:extLst>
      <p:ext uri="{BB962C8B-B14F-4D97-AF65-F5344CB8AC3E}">
        <p14:creationId xmlns:p14="http://schemas.microsoft.com/office/powerpoint/2010/main" val="1190683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1143000"/>
          </a:xfrm>
        </p:spPr>
        <p:txBody>
          <a:bodyPr/>
          <a:lstStyle/>
          <a:p>
            <a:pPr eaLnBrk="1" hangingPunct="1"/>
            <a:r>
              <a:rPr lang="en-US" altLang="en-US" smtClean="0"/>
              <a:t>Overall Level of History</a:t>
            </a:r>
          </a:p>
        </p:txBody>
      </p:sp>
      <p:sp>
        <p:nvSpPr>
          <p:cNvPr id="23555" name="Rectangle 3"/>
          <p:cNvSpPr>
            <a:spLocks noGrp="1" noChangeArrowheads="1"/>
          </p:cNvSpPr>
          <p:nvPr>
            <p:ph type="body" sz="half" idx="1"/>
          </p:nvPr>
        </p:nvSpPr>
        <p:spPr>
          <a:xfrm>
            <a:off x="152400" y="1676400"/>
            <a:ext cx="4343400" cy="4419600"/>
          </a:xfrm>
        </p:spPr>
        <p:txBody>
          <a:bodyPr/>
          <a:lstStyle/>
          <a:p>
            <a:pPr eaLnBrk="1" hangingPunct="1"/>
            <a:r>
              <a:rPr lang="en-US" altLang="en-US" b="1" dirty="0" smtClean="0">
                <a:solidFill>
                  <a:schemeClr val="accent2"/>
                </a:solidFill>
              </a:rPr>
              <a:t>Problem Focused</a:t>
            </a:r>
          </a:p>
          <a:p>
            <a:pPr eaLnBrk="1" hangingPunct="1"/>
            <a:endParaRPr lang="en-US" altLang="en-US" b="1" dirty="0" smtClean="0">
              <a:solidFill>
                <a:schemeClr val="accent2"/>
              </a:solidFill>
            </a:endParaRPr>
          </a:p>
          <a:p>
            <a:pPr eaLnBrk="1" hangingPunct="1"/>
            <a:r>
              <a:rPr lang="en-US" altLang="en-US" b="1" dirty="0" smtClean="0">
                <a:solidFill>
                  <a:schemeClr val="accent2"/>
                </a:solidFill>
              </a:rPr>
              <a:t>Expanded PF</a:t>
            </a:r>
          </a:p>
          <a:p>
            <a:pPr eaLnBrk="1" hangingPunct="1"/>
            <a:endParaRPr lang="en-US" altLang="en-US" b="1" dirty="0" smtClean="0">
              <a:solidFill>
                <a:schemeClr val="accent2"/>
              </a:solidFill>
            </a:endParaRPr>
          </a:p>
          <a:p>
            <a:pPr eaLnBrk="1" hangingPunct="1"/>
            <a:endParaRPr lang="en-US" altLang="en-US" b="1" dirty="0" smtClean="0">
              <a:solidFill>
                <a:schemeClr val="accent2"/>
              </a:solidFill>
            </a:endParaRPr>
          </a:p>
          <a:p>
            <a:pPr eaLnBrk="1" hangingPunct="1"/>
            <a:r>
              <a:rPr lang="en-US" altLang="en-US" b="1" dirty="0" smtClean="0">
                <a:solidFill>
                  <a:schemeClr val="accent2"/>
                </a:solidFill>
              </a:rPr>
              <a:t>Detailed</a:t>
            </a:r>
          </a:p>
        </p:txBody>
      </p:sp>
      <p:sp>
        <p:nvSpPr>
          <p:cNvPr id="23556" name="Rectangle 4"/>
          <p:cNvSpPr>
            <a:spLocks noGrp="1" noChangeArrowheads="1"/>
          </p:cNvSpPr>
          <p:nvPr>
            <p:ph type="body" sz="half" idx="2"/>
          </p:nvPr>
        </p:nvSpPr>
        <p:spPr>
          <a:xfrm>
            <a:off x="4648200" y="1676400"/>
            <a:ext cx="3810000" cy="4572000"/>
          </a:xfrm>
        </p:spPr>
        <p:txBody>
          <a:bodyPr/>
          <a:lstStyle/>
          <a:p>
            <a:pPr eaLnBrk="1" hangingPunct="1">
              <a:lnSpc>
                <a:spcPct val="90000"/>
              </a:lnSpc>
              <a:buFontTx/>
              <a:buNone/>
            </a:pPr>
            <a:r>
              <a:rPr lang="en-US" altLang="en-US" sz="2400" dirty="0" smtClean="0"/>
              <a:t>Brief HPI;  No ROS/PFSH</a:t>
            </a:r>
          </a:p>
          <a:p>
            <a:pPr eaLnBrk="1" hangingPunct="1">
              <a:lnSpc>
                <a:spcPct val="90000"/>
              </a:lnSpc>
              <a:buFontTx/>
              <a:buNone/>
            </a:pPr>
            <a:endParaRPr lang="en-US" altLang="en-US" sz="2400" dirty="0" smtClean="0"/>
          </a:p>
          <a:p>
            <a:pPr eaLnBrk="1" hangingPunct="1">
              <a:lnSpc>
                <a:spcPct val="90000"/>
              </a:lnSpc>
              <a:buFontTx/>
              <a:buNone/>
            </a:pPr>
            <a:r>
              <a:rPr lang="en-US" altLang="en-US" sz="2400" dirty="0" smtClean="0"/>
              <a:t>Brief HPI;  1 pertinent ROS; No PFSH</a:t>
            </a:r>
          </a:p>
          <a:p>
            <a:pPr eaLnBrk="1" hangingPunct="1">
              <a:lnSpc>
                <a:spcPct val="90000"/>
              </a:lnSpc>
              <a:buFontTx/>
              <a:buNone/>
            </a:pPr>
            <a:endParaRPr lang="en-US" altLang="en-US" sz="2400" dirty="0" smtClean="0"/>
          </a:p>
          <a:p>
            <a:pPr eaLnBrk="1" hangingPunct="1">
              <a:lnSpc>
                <a:spcPct val="90000"/>
              </a:lnSpc>
              <a:buFontTx/>
              <a:buNone/>
            </a:pPr>
            <a:r>
              <a:rPr lang="en-US" altLang="en-US" sz="2400" dirty="0" smtClean="0"/>
              <a:t>Extended HPI;  Extended</a:t>
            </a:r>
          </a:p>
          <a:p>
            <a:pPr eaLnBrk="1" hangingPunct="1">
              <a:lnSpc>
                <a:spcPct val="90000"/>
              </a:lnSpc>
              <a:buFontTx/>
              <a:buNone/>
            </a:pPr>
            <a:r>
              <a:rPr lang="en-US" altLang="en-US" sz="2400" dirty="0" smtClean="0"/>
              <a:t>ROS (2-9 systems);</a:t>
            </a:r>
          </a:p>
          <a:p>
            <a:pPr eaLnBrk="1" hangingPunct="1">
              <a:lnSpc>
                <a:spcPct val="90000"/>
              </a:lnSpc>
              <a:buFontTx/>
              <a:buNone/>
            </a:pPr>
            <a:r>
              <a:rPr lang="en-US" altLang="en-US" sz="2400" dirty="0" smtClean="0"/>
              <a:t>PFSH Est Pt. = 1; PFSH New Pt./Consult = 1-2</a:t>
            </a:r>
          </a:p>
        </p:txBody>
      </p:sp>
      <p:sp>
        <p:nvSpPr>
          <p:cNvPr id="2" name="Slide Number Placeholder 1"/>
          <p:cNvSpPr>
            <a:spLocks noGrp="1"/>
          </p:cNvSpPr>
          <p:nvPr>
            <p:ph type="sldNum" sz="quarter" idx="11"/>
          </p:nvPr>
        </p:nvSpPr>
        <p:spPr/>
        <p:txBody>
          <a:bodyPr/>
          <a:lstStyle/>
          <a:p>
            <a:pPr>
              <a:defRPr/>
            </a:pPr>
            <a:fld id="{2AAE9BF7-CE42-415F-8E70-0287A582D9E8}" type="slidenum">
              <a:rPr lang="en-US" smtClean="0"/>
              <a:pPr>
                <a:defRPr/>
              </a:pPr>
              <a:t>31</a:t>
            </a:fld>
            <a:endParaRPr lang="en-US"/>
          </a:p>
        </p:txBody>
      </p:sp>
    </p:spTree>
    <p:extLst>
      <p:ext uri="{BB962C8B-B14F-4D97-AF65-F5344CB8AC3E}">
        <p14:creationId xmlns:p14="http://schemas.microsoft.com/office/powerpoint/2010/main" val="2096528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Overall Level of History (cont.)</a:t>
            </a:r>
          </a:p>
        </p:txBody>
      </p:sp>
      <p:sp>
        <p:nvSpPr>
          <p:cNvPr id="24579" name="Rectangle 3"/>
          <p:cNvSpPr>
            <a:spLocks noGrp="1" noChangeArrowheads="1"/>
          </p:cNvSpPr>
          <p:nvPr>
            <p:ph type="body" sz="half" idx="1"/>
          </p:nvPr>
        </p:nvSpPr>
        <p:spPr>
          <a:xfrm>
            <a:off x="424874" y="1981200"/>
            <a:ext cx="3362036" cy="4114800"/>
          </a:xfrm>
        </p:spPr>
        <p:txBody>
          <a:bodyPr/>
          <a:lstStyle/>
          <a:p>
            <a:pPr eaLnBrk="1" hangingPunct="1"/>
            <a:r>
              <a:rPr lang="en-US" altLang="en-US" b="1" dirty="0" smtClean="0">
                <a:solidFill>
                  <a:schemeClr val="accent2"/>
                </a:solidFill>
              </a:rPr>
              <a:t>Comprehensive</a:t>
            </a:r>
          </a:p>
        </p:txBody>
      </p:sp>
      <p:sp>
        <p:nvSpPr>
          <p:cNvPr id="24580" name="Rectangle 4"/>
          <p:cNvSpPr>
            <a:spLocks noGrp="1" noChangeArrowheads="1"/>
          </p:cNvSpPr>
          <p:nvPr>
            <p:ph type="body" sz="half" idx="2"/>
          </p:nvPr>
        </p:nvSpPr>
        <p:spPr>
          <a:xfrm>
            <a:off x="4008582" y="1981200"/>
            <a:ext cx="4553527" cy="4114800"/>
          </a:xfrm>
        </p:spPr>
        <p:txBody>
          <a:bodyPr/>
          <a:lstStyle/>
          <a:p>
            <a:pPr eaLnBrk="1" hangingPunct="1">
              <a:buFontTx/>
              <a:buNone/>
            </a:pPr>
            <a:r>
              <a:rPr lang="en-US" altLang="en-US" dirty="0" smtClean="0"/>
              <a:t>Extended HPI; Complete ROS (</a:t>
            </a:r>
            <a:r>
              <a:rPr lang="en-US" altLang="en-US" u="sng" dirty="0" smtClean="0"/>
              <a:t>&gt;</a:t>
            </a:r>
            <a:r>
              <a:rPr lang="en-US" altLang="en-US" dirty="0" smtClean="0"/>
              <a:t> 10 Systems, or pertinent systems with “all others negative”); PFSH Est Pt. = 2, PFSH New Pt./Consults = 3 </a:t>
            </a:r>
          </a:p>
        </p:txBody>
      </p:sp>
      <p:sp>
        <p:nvSpPr>
          <p:cNvPr id="2" name="Slide Number Placeholder 1"/>
          <p:cNvSpPr>
            <a:spLocks noGrp="1"/>
          </p:cNvSpPr>
          <p:nvPr>
            <p:ph type="sldNum" sz="quarter" idx="11"/>
          </p:nvPr>
        </p:nvSpPr>
        <p:spPr/>
        <p:txBody>
          <a:bodyPr/>
          <a:lstStyle/>
          <a:p>
            <a:pPr>
              <a:defRPr/>
            </a:pPr>
            <a:fld id="{2AAE9BF7-CE42-415F-8E70-0287A582D9E8}" type="slidenum">
              <a:rPr lang="en-US" smtClean="0"/>
              <a:pPr>
                <a:defRPr/>
              </a:pPr>
              <a:t>32</a:t>
            </a:fld>
            <a:endParaRPr lang="en-US"/>
          </a:p>
        </p:txBody>
      </p:sp>
    </p:spTree>
    <p:extLst>
      <p:ext uri="{BB962C8B-B14F-4D97-AF65-F5344CB8AC3E}">
        <p14:creationId xmlns:p14="http://schemas.microsoft.com/office/powerpoint/2010/main" val="1240641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1066800"/>
          </a:xfrm>
        </p:spPr>
        <p:txBody>
          <a:bodyPr/>
          <a:lstStyle/>
          <a:p>
            <a:pPr eaLnBrk="1" hangingPunct="1"/>
            <a:r>
              <a:rPr lang="en-US" altLang="en-US" sz="4000" dirty="0" smtClean="0"/>
              <a:t>History TIPS</a:t>
            </a:r>
          </a:p>
        </p:txBody>
      </p:sp>
      <p:sp>
        <p:nvSpPr>
          <p:cNvPr id="28675" name="Rectangle 3"/>
          <p:cNvSpPr>
            <a:spLocks noGrp="1" noChangeArrowheads="1"/>
          </p:cNvSpPr>
          <p:nvPr>
            <p:ph type="body" idx="1"/>
          </p:nvPr>
        </p:nvSpPr>
        <p:spPr>
          <a:xfrm>
            <a:off x="304800" y="1295400"/>
            <a:ext cx="8534400" cy="5181600"/>
          </a:xfrm>
        </p:spPr>
        <p:txBody>
          <a:bodyPr/>
          <a:lstStyle/>
          <a:p>
            <a:pPr eaLnBrk="1" hangingPunct="1">
              <a:lnSpc>
                <a:spcPct val="80000"/>
              </a:lnSpc>
            </a:pPr>
            <a:r>
              <a:rPr lang="en-US" altLang="en-US" sz="2800" dirty="0" smtClean="0"/>
              <a:t>CC, ROS, and PFSH may be listed as separate elements of history </a:t>
            </a:r>
            <a:r>
              <a:rPr lang="en-US" altLang="en-US" sz="2800" i="1" dirty="0" smtClean="0"/>
              <a:t>or</a:t>
            </a:r>
            <a:r>
              <a:rPr lang="en-US" altLang="en-US" sz="2800" dirty="0" smtClean="0"/>
              <a:t> included in the HPI</a:t>
            </a:r>
          </a:p>
          <a:p>
            <a:pPr eaLnBrk="1" hangingPunct="1">
              <a:lnSpc>
                <a:spcPct val="80000"/>
              </a:lnSpc>
              <a:buFontTx/>
              <a:buNone/>
            </a:pPr>
            <a:endParaRPr lang="en-US" altLang="en-US" sz="2800" dirty="0" smtClean="0"/>
          </a:p>
          <a:p>
            <a:pPr eaLnBrk="1" hangingPunct="1">
              <a:lnSpc>
                <a:spcPct val="80000"/>
              </a:lnSpc>
            </a:pPr>
            <a:r>
              <a:rPr lang="en-US" altLang="en-US" sz="2800" dirty="0" smtClean="0"/>
              <a:t>Provider can review and receive credit for history elements obtained at another visit as long as they are relevant and referenced </a:t>
            </a:r>
            <a:r>
              <a:rPr lang="en-US" altLang="en-US" sz="2800" b="1" u="sng" dirty="0" smtClean="0">
                <a:solidFill>
                  <a:schemeClr val="accent2"/>
                </a:solidFill>
              </a:rPr>
              <a:t>by date</a:t>
            </a:r>
            <a:r>
              <a:rPr lang="en-US" altLang="en-US" sz="2800" b="1" dirty="0" smtClean="0">
                <a:solidFill>
                  <a:schemeClr val="accent2"/>
                </a:solidFill>
              </a:rPr>
              <a:t> </a:t>
            </a:r>
            <a:r>
              <a:rPr lang="en-US" altLang="en-US" sz="2800" dirty="0" smtClean="0"/>
              <a:t>in this visit’s progress notes</a:t>
            </a:r>
          </a:p>
          <a:p>
            <a:pPr lvl="1" eaLnBrk="1" hangingPunct="1">
              <a:lnSpc>
                <a:spcPct val="80000"/>
              </a:lnSpc>
            </a:pPr>
            <a:r>
              <a:rPr lang="en-US" altLang="en-US" dirty="0" smtClean="0"/>
              <a:t>No date listed?  Then does </a:t>
            </a:r>
            <a:r>
              <a:rPr lang="en-US" altLang="en-US" i="1" dirty="0" smtClean="0"/>
              <a:t>not</a:t>
            </a:r>
            <a:r>
              <a:rPr lang="en-US" altLang="en-US" dirty="0" smtClean="0"/>
              <a:t> count!!</a:t>
            </a:r>
          </a:p>
          <a:p>
            <a:pPr eaLnBrk="1" hangingPunct="1">
              <a:lnSpc>
                <a:spcPct val="80000"/>
              </a:lnSpc>
              <a:buFontTx/>
              <a:buNone/>
            </a:pPr>
            <a:endParaRPr lang="en-US" altLang="en-US" sz="2800" dirty="0" smtClean="0"/>
          </a:p>
          <a:p>
            <a:pPr eaLnBrk="1" hangingPunct="1">
              <a:lnSpc>
                <a:spcPct val="80000"/>
              </a:lnSpc>
            </a:pPr>
            <a:r>
              <a:rPr lang="en-US" altLang="en-US" sz="2800" dirty="0" smtClean="0"/>
              <a:t>ROS, PFSH, or both, of the patient, may be recorded on a history form by ancillary staff as long as the provider documents confirmation of the information.</a:t>
            </a:r>
          </a:p>
          <a:p>
            <a:pPr eaLnBrk="1" hangingPunct="1">
              <a:lnSpc>
                <a:spcPct val="80000"/>
              </a:lnSpc>
            </a:pPr>
            <a:endParaRPr lang="en-US" altLang="en-US" sz="2000" b="1"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33</a:t>
            </a:fld>
            <a:endParaRPr lang="en-US"/>
          </a:p>
        </p:txBody>
      </p:sp>
    </p:spTree>
    <p:extLst>
      <p:ext uri="{BB962C8B-B14F-4D97-AF65-F5344CB8AC3E}">
        <p14:creationId xmlns:p14="http://schemas.microsoft.com/office/powerpoint/2010/main" val="4106243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304800"/>
            <a:ext cx="7772400" cy="1066800"/>
          </a:xfrm>
        </p:spPr>
        <p:txBody>
          <a:bodyPr/>
          <a:lstStyle/>
          <a:p>
            <a:r>
              <a:rPr lang="en-US" altLang="en-US" b="1" smtClean="0"/>
              <a:t>History TIPS</a:t>
            </a:r>
            <a:endParaRPr lang="en-US" altLang="en-US" smtClean="0"/>
          </a:p>
        </p:txBody>
      </p:sp>
      <p:sp>
        <p:nvSpPr>
          <p:cNvPr id="3" name="Content Placeholder 2"/>
          <p:cNvSpPr>
            <a:spLocks noGrp="1"/>
          </p:cNvSpPr>
          <p:nvPr>
            <p:ph idx="1"/>
          </p:nvPr>
        </p:nvSpPr>
        <p:spPr>
          <a:xfrm>
            <a:off x="304800" y="1046375"/>
            <a:ext cx="8458200" cy="5675100"/>
          </a:xfrm>
        </p:spPr>
        <p:txBody>
          <a:bodyPr/>
          <a:lstStyle/>
          <a:p>
            <a:pPr eaLnBrk="1" hangingPunct="1">
              <a:lnSpc>
                <a:spcPct val="80000"/>
              </a:lnSpc>
              <a:defRPr/>
            </a:pPr>
            <a:r>
              <a:rPr lang="en-US" sz="2800" u="sng" dirty="0" smtClean="0">
                <a:solidFill>
                  <a:schemeClr val="accent2"/>
                </a:solidFill>
              </a:rPr>
              <a:t>Effective 2012:</a:t>
            </a:r>
            <a:r>
              <a:rPr lang="en-US" sz="2800" dirty="0" smtClean="0">
                <a:solidFill>
                  <a:schemeClr val="accent2"/>
                </a:solidFill>
              </a:rPr>
              <a:t>  </a:t>
            </a:r>
            <a:r>
              <a:rPr lang="en-US" sz="2800" dirty="0" smtClean="0"/>
              <a:t>WPS GHA Medicare states credit can be given in the HPI for 2, or more, of each element stated </a:t>
            </a:r>
            <a:r>
              <a:rPr lang="en-US" sz="2800" i="1" dirty="0" smtClean="0">
                <a:solidFill>
                  <a:schemeClr val="accent2"/>
                </a:solidFill>
              </a:rPr>
              <a:t>if</a:t>
            </a:r>
            <a:r>
              <a:rPr lang="en-US" sz="2800" dirty="0" smtClean="0">
                <a:solidFill>
                  <a:schemeClr val="accent2"/>
                </a:solidFill>
              </a:rPr>
              <a:t> </a:t>
            </a:r>
            <a:r>
              <a:rPr lang="en-US" sz="2800" dirty="0" smtClean="0"/>
              <a:t>there are 2, or more, chief complaints  (e.g., patient comes in for knee and arm pain).</a:t>
            </a:r>
          </a:p>
          <a:p>
            <a:pPr eaLnBrk="1" hangingPunct="1">
              <a:lnSpc>
                <a:spcPct val="80000"/>
              </a:lnSpc>
              <a:buFontTx/>
              <a:buNone/>
              <a:defRPr/>
            </a:pPr>
            <a:endParaRPr lang="en-US" sz="2800" dirty="0" smtClean="0"/>
          </a:p>
          <a:p>
            <a:pPr eaLnBrk="1" hangingPunct="1">
              <a:lnSpc>
                <a:spcPct val="80000"/>
              </a:lnSpc>
              <a:defRPr/>
            </a:pPr>
            <a:r>
              <a:rPr lang="en-US" sz="2800" dirty="0" smtClean="0"/>
              <a:t>If unable to obtain history from the patient or other source, document the patient’s condition which prevented you from gathering such </a:t>
            </a:r>
            <a:r>
              <a:rPr lang="en-US" sz="2800" dirty="0" smtClean="0"/>
              <a:t>history and the attempt to obtain such history. </a:t>
            </a:r>
          </a:p>
          <a:p>
            <a:pPr eaLnBrk="1" hangingPunct="1">
              <a:lnSpc>
                <a:spcPct val="80000"/>
              </a:lnSpc>
              <a:defRPr/>
            </a:pPr>
            <a:endParaRPr lang="en-US" sz="2800" dirty="0" smtClean="0"/>
          </a:p>
          <a:p>
            <a:pPr eaLnBrk="1" hangingPunct="1">
              <a:lnSpc>
                <a:spcPct val="80000"/>
              </a:lnSpc>
              <a:defRPr/>
            </a:pPr>
            <a:r>
              <a:rPr lang="en-US" sz="2800" b="1" i="1" u="sng" dirty="0" smtClean="0"/>
              <a:t>Not</a:t>
            </a:r>
            <a:r>
              <a:rPr lang="en-US" sz="2800" b="1" i="1" dirty="0" smtClean="0"/>
              <a:t> automatically comprehensive history.</a:t>
            </a:r>
          </a:p>
          <a:p>
            <a:pPr lvl="1">
              <a:lnSpc>
                <a:spcPct val="80000"/>
              </a:lnSpc>
              <a:defRPr/>
            </a:pPr>
            <a:r>
              <a:rPr lang="en-US" sz="2400" b="1" i="1" u="sng" dirty="0" smtClean="0">
                <a:solidFill>
                  <a:schemeClr val="accent2"/>
                </a:solidFill>
              </a:rPr>
              <a:t>Note</a:t>
            </a:r>
            <a:r>
              <a:rPr lang="en-US" sz="2400" b="1" i="1" dirty="0" smtClean="0">
                <a:solidFill>
                  <a:schemeClr val="accent2"/>
                </a:solidFill>
              </a:rPr>
              <a:t>:  WPS GHA has indicated (in 2012) that the provider MUST document that he/she was unable to obtain the history from </a:t>
            </a:r>
            <a:r>
              <a:rPr lang="en-US" sz="2400" b="1" i="1" u="sng" dirty="0" smtClean="0">
                <a:solidFill>
                  <a:schemeClr val="accent2"/>
                </a:solidFill>
              </a:rPr>
              <a:t>any</a:t>
            </a:r>
            <a:r>
              <a:rPr lang="en-US" sz="2400" b="1" i="1" dirty="0" smtClean="0">
                <a:solidFill>
                  <a:schemeClr val="accent2"/>
                </a:solidFill>
              </a:rPr>
              <a:t> source! </a:t>
            </a:r>
          </a:p>
          <a:p>
            <a:pPr>
              <a:defRPr/>
            </a:pPr>
            <a:endParaRPr lang="en-US"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34</a:t>
            </a:fld>
            <a:endParaRPr lang="en-US"/>
          </a:p>
        </p:txBody>
      </p:sp>
    </p:spTree>
    <p:extLst>
      <p:ext uri="{BB962C8B-B14F-4D97-AF65-F5344CB8AC3E}">
        <p14:creationId xmlns:p14="http://schemas.microsoft.com/office/powerpoint/2010/main" val="1191207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838200"/>
            <a:ext cx="7772400" cy="1600200"/>
          </a:xfrm>
        </p:spPr>
        <p:txBody>
          <a:bodyPr/>
          <a:lstStyle/>
          <a:p>
            <a:pPr eaLnBrk="1" hangingPunct="1"/>
            <a:r>
              <a:rPr lang="en-US" altLang="en-US" sz="6000" b="1" smtClean="0"/>
              <a:t>HISTORY QUESTIONS</a:t>
            </a:r>
            <a:br>
              <a:rPr lang="en-US" altLang="en-US" sz="6000" b="1" smtClean="0"/>
            </a:br>
            <a:endParaRPr lang="en-US" altLang="en-US" sz="6000" b="1" smtClean="0"/>
          </a:p>
        </p:txBody>
      </p:sp>
      <p:pic>
        <p:nvPicPr>
          <p:cNvPr id="30724" name="Picture 4"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19400"/>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BD0D2C58-0E79-4307-93F6-A18D9F102E6D}" type="slidenum">
              <a:rPr lang="en-US" smtClean="0"/>
              <a:pPr>
                <a:defRPr/>
              </a:pPr>
              <a:t>35</a:t>
            </a:fld>
            <a:endParaRPr lang="en-US"/>
          </a:p>
        </p:txBody>
      </p:sp>
    </p:spTree>
    <p:extLst>
      <p:ext uri="{BB962C8B-B14F-4D97-AF65-F5344CB8AC3E}">
        <p14:creationId xmlns:p14="http://schemas.microsoft.com/office/powerpoint/2010/main" val="3624962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47782" y="2475344"/>
            <a:ext cx="8829962" cy="1690255"/>
          </a:xfrm>
          <a:prstGeom prst="rect">
            <a:avLst/>
          </a:prstGeom>
        </p:spPr>
        <p:txBody>
          <a:bodyPr/>
          <a:lstStyle/>
          <a:p>
            <a:pPr algn="ctr" eaLnBrk="1" hangingPunct="1"/>
            <a:r>
              <a:rPr lang="en-US" altLang="en-US" b="1" dirty="0" smtClean="0"/>
              <a:t>1995 PHYSICAL </a:t>
            </a:r>
            <a:br>
              <a:rPr lang="en-US" altLang="en-US" b="1" dirty="0" smtClean="0"/>
            </a:br>
            <a:r>
              <a:rPr lang="en-US" altLang="en-US" b="1" dirty="0" smtClean="0"/>
              <a:t>EXAMINATION</a:t>
            </a:r>
          </a:p>
        </p:txBody>
      </p:sp>
    </p:spTree>
    <p:extLst>
      <p:ext uri="{BB962C8B-B14F-4D97-AF65-F5344CB8AC3E}">
        <p14:creationId xmlns:p14="http://schemas.microsoft.com/office/powerpoint/2010/main" val="869713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990600"/>
          </a:xfrm>
        </p:spPr>
        <p:txBody>
          <a:bodyPr/>
          <a:lstStyle/>
          <a:p>
            <a:pPr eaLnBrk="1" hangingPunct="1"/>
            <a:r>
              <a:rPr lang="en-US" altLang="en-US" b="1" smtClean="0"/>
              <a:t>1995 EXAM GUIDELINES</a:t>
            </a:r>
            <a:r>
              <a:rPr lang="en-US" altLang="en-US" smtClean="0"/>
              <a:t>	</a:t>
            </a:r>
          </a:p>
        </p:txBody>
      </p:sp>
      <p:sp>
        <p:nvSpPr>
          <p:cNvPr id="31747" name="Rectangle 3"/>
          <p:cNvSpPr>
            <a:spLocks noGrp="1" noChangeArrowheads="1"/>
          </p:cNvSpPr>
          <p:nvPr>
            <p:ph type="body" idx="1"/>
          </p:nvPr>
        </p:nvSpPr>
        <p:spPr>
          <a:xfrm>
            <a:off x="228600" y="1133181"/>
            <a:ext cx="8726864" cy="5385389"/>
          </a:xfrm>
        </p:spPr>
        <p:txBody>
          <a:bodyPr/>
          <a:lstStyle/>
          <a:p>
            <a:pPr eaLnBrk="1" hangingPunct="1">
              <a:lnSpc>
                <a:spcPct val="90000"/>
              </a:lnSpc>
            </a:pPr>
            <a:r>
              <a:rPr lang="en-US" altLang="en-US" sz="2000" b="1" u="sng" dirty="0" smtClean="0">
                <a:solidFill>
                  <a:schemeClr val="accent2"/>
                </a:solidFill>
              </a:rPr>
              <a:t>PROBLEM  FOCUSED (PF) </a:t>
            </a:r>
            <a:r>
              <a:rPr lang="en-US" altLang="en-US" sz="2000" dirty="0" smtClean="0"/>
              <a:t>- an exam limited to the affected body area or organ </a:t>
            </a:r>
            <a:r>
              <a:rPr lang="en-US" altLang="en-US" sz="2000" dirty="0" smtClean="0"/>
              <a:t>system</a:t>
            </a:r>
          </a:p>
          <a:p>
            <a:pPr lvl="1">
              <a:lnSpc>
                <a:spcPct val="90000"/>
              </a:lnSpc>
            </a:pPr>
            <a:r>
              <a:rPr lang="en-US" altLang="en-US" sz="1600" dirty="0" smtClean="0">
                <a:solidFill>
                  <a:schemeClr val="accent2"/>
                </a:solidFill>
              </a:rPr>
              <a:t>99201/99212/99231</a:t>
            </a:r>
            <a:endParaRPr lang="en-US" altLang="en-US" sz="1600" dirty="0" smtClean="0"/>
          </a:p>
          <a:p>
            <a:pPr eaLnBrk="1" hangingPunct="1">
              <a:lnSpc>
                <a:spcPct val="90000"/>
              </a:lnSpc>
            </a:pPr>
            <a:endParaRPr lang="en-US" altLang="en-US" sz="2000" dirty="0" smtClean="0"/>
          </a:p>
          <a:p>
            <a:pPr eaLnBrk="1" hangingPunct="1">
              <a:lnSpc>
                <a:spcPct val="90000"/>
              </a:lnSpc>
            </a:pPr>
            <a:r>
              <a:rPr lang="en-US" altLang="en-US" sz="2000" b="1" u="sng" dirty="0" smtClean="0">
                <a:solidFill>
                  <a:schemeClr val="accent2"/>
                </a:solidFill>
              </a:rPr>
              <a:t>EXPANDED PROBLEM FOCUSED (EPF) </a:t>
            </a:r>
            <a:r>
              <a:rPr lang="en-US" altLang="en-US" sz="2000" dirty="0" smtClean="0"/>
              <a:t>- an exam of the affected body area or organ system and other symptomatic or related organ </a:t>
            </a:r>
            <a:r>
              <a:rPr lang="en-US" altLang="en-US" sz="2000" dirty="0" smtClean="0"/>
              <a:t>systems</a:t>
            </a:r>
          </a:p>
          <a:p>
            <a:pPr lvl="1">
              <a:lnSpc>
                <a:spcPct val="90000"/>
              </a:lnSpc>
            </a:pPr>
            <a:r>
              <a:rPr lang="en-US" altLang="en-US" sz="1600" dirty="0" smtClean="0">
                <a:solidFill>
                  <a:schemeClr val="accent2"/>
                </a:solidFill>
              </a:rPr>
              <a:t>99202/99213/99232</a:t>
            </a:r>
            <a:endParaRPr lang="en-US" altLang="en-US" sz="1600" dirty="0" smtClean="0">
              <a:solidFill>
                <a:schemeClr val="accent2"/>
              </a:solidFill>
            </a:endParaRPr>
          </a:p>
          <a:p>
            <a:pPr eaLnBrk="1" hangingPunct="1">
              <a:lnSpc>
                <a:spcPct val="90000"/>
              </a:lnSpc>
            </a:pPr>
            <a:endParaRPr lang="en-US" altLang="en-US" sz="2000" dirty="0" smtClean="0"/>
          </a:p>
          <a:p>
            <a:pPr eaLnBrk="1" hangingPunct="1">
              <a:lnSpc>
                <a:spcPct val="90000"/>
              </a:lnSpc>
            </a:pPr>
            <a:r>
              <a:rPr lang="en-US" altLang="en-US" sz="2000" b="1" u="sng" dirty="0" smtClean="0">
                <a:solidFill>
                  <a:schemeClr val="accent2"/>
                </a:solidFill>
              </a:rPr>
              <a:t>DETAILED</a:t>
            </a:r>
            <a:r>
              <a:rPr lang="en-US" altLang="en-US" sz="1600" b="1" u="sng" dirty="0" smtClean="0">
                <a:solidFill>
                  <a:schemeClr val="accent2"/>
                </a:solidFill>
              </a:rPr>
              <a:t> </a:t>
            </a:r>
            <a:r>
              <a:rPr lang="en-US" altLang="en-US" sz="2000" dirty="0" smtClean="0"/>
              <a:t>- an extended exam of the affected body areas and other symptomatic or related organ </a:t>
            </a:r>
            <a:r>
              <a:rPr lang="en-US" altLang="en-US" sz="2000" dirty="0" smtClean="0"/>
              <a:t>systems</a:t>
            </a:r>
          </a:p>
          <a:p>
            <a:pPr lvl="1">
              <a:lnSpc>
                <a:spcPct val="90000"/>
              </a:lnSpc>
            </a:pPr>
            <a:r>
              <a:rPr lang="en-US" altLang="en-US" sz="1600" dirty="0" smtClean="0">
                <a:solidFill>
                  <a:schemeClr val="accent2"/>
                </a:solidFill>
              </a:rPr>
              <a:t>99203/99214/99221/99233</a:t>
            </a:r>
            <a:endParaRPr lang="en-US" altLang="en-US" sz="1600" dirty="0" smtClean="0">
              <a:solidFill>
                <a:schemeClr val="accent2"/>
              </a:solidFill>
            </a:endParaRPr>
          </a:p>
          <a:p>
            <a:pPr eaLnBrk="1" hangingPunct="1">
              <a:lnSpc>
                <a:spcPct val="90000"/>
              </a:lnSpc>
            </a:pPr>
            <a:r>
              <a:rPr lang="en-US" altLang="en-US" sz="2000" b="1" u="sng" dirty="0" smtClean="0">
                <a:solidFill>
                  <a:schemeClr val="accent2"/>
                </a:solidFill>
              </a:rPr>
              <a:t>COMPREHENSIVE</a:t>
            </a:r>
            <a:r>
              <a:rPr lang="en-US" altLang="en-US" sz="2000" dirty="0" smtClean="0"/>
              <a:t> </a:t>
            </a:r>
            <a:r>
              <a:rPr lang="en-US" altLang="en-US" sz="2400" dirty="0" smtClean="0"/>
              <a:t>- </a:t>
            </a:r>
            <a:r>
              <a:rPr lang="en-US" altLang="en-US" sz="2000" dirty="0" smtClean="0"/>
              <a:t>a general multi-system exam or a complete exam of a single organ system.  The medical record for a general multi-system exam should include findings regarding 8 or more of the 12 organ </a:t>
            </a:r>
            <a:r>
              <a:rPr lang="en-US" altLang="en-US" sz="2000" dirty="0" smtClean="0"/>
              <a:t>system</a:t>
            </a:r>
            <a:endParaRPr lang="en-US" altLang="en-US" sz="2400" dirty="0"/>
          </a:p>
          <a:p>
            <a:pPr lvl="1">
              <a:lnSpc>
                <a:spcPct val="90000"/>
              </a:lnSpc>
            </a:pPr>
            <a:r>
              <a:rPr lang="en-US" altLang="en-US" sz="2000" dirty="0" smtClean="0">
                <a:solidFill>
                  <a:schemeClr val="accent2"/>
                </a:solidFill>
              </a:rPr>
              <a:t>99204/99205/99215/99222/99223</a:t>
            </a:r>
            <a:endParaRPr lang="en-US" altLang="en-US" sz="2000" dirty="0" smtClean="0"/>
          </a:p>
          <a:p>
            <a:pPr eaLnBrk="1" hangingPunct="1">
              <a:lnSpc>
                <a:spcPct val="90000"/>
              </a:lnSpc>
              <a:buFontTx/>
              <a:buNone/>
            </a:pPr>
            <a:endParaRPr lang="en-US" altLang="en-US" sz="2400" dirty="0" smtClean="0"/>
          </a:p>
          <a:p>
            <a:pPr eaLnBrk="1" hangingPunct="1">
              <a:lnSpc>
                <a:spcPct val="90000"/>
              </a:lnSpc>
              <a:buFontTx/>
              <a:buNone/>
            </a:pPr>
            <a:r>
              <a:rPr lang="en-US" altLang="en-US" sz="2400" dirty="0" smtClean="0"/>
              <a:t>     </a:t>
            </a:r>
            <a:endParaRPr lang="en-US" altLang="en-US" sz="2000"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37</a:t>
            </a:fld>
            <a:endParaRPr lang="en-US"/>
          </a:p>
        </p:txBody>
      </p:sp>
    </p:spTree>
    <p:extLst>
      <p:ext uri="{BB962C8B-B14F-4D97-AF65-F5344CB8AC3E}">
        <p14:creationId xmlns:p14="http://schemas.microsoft.com/office/powerpoint/2010/main" val="774162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2365" y="609600"/>
            <a:ext cx="8977744" cy="868218"/>
          </a:xfrm>
        </p:spPr>
        <p:txBody>
          <a:bodyPr/>
          <a:lstStyle/>
          <a:p>
            <a:pPr eaLnBrk="1" hangingPunct="1"/>
            <a:r>
              <a:rPr lang="en-US" altLang="en-US" b="1" dirty="0" smtClean="0"/>
              <a:t>BODY AREAS/ORGAN SYSTEMS</a:t>
            </a:r>
          </a:p>
        </p:txBody>
      </p:sp>
      <p:sp>
        <p:nvSpPr>
          <p:cNvPr id="32771" name="Rectangle 3"/>
          <p:cNvSpPr>
            <a:spLocks noGrp="1" noChangeArrowheads="1"/>
          </p:cNvSpPr>
          <p:nvPr>
            <p:ph type="body" sz="half" idx="1"/>
          </p:nvPr>
        </p:nvSpPr>
        <p:spPr>
          <a:xfrm>
            <a:off x="295564" y="1981200"/>
            <a:ext cx="3602181" cy="4114800"/>
          </a:xfrm>
        </p:spPr>
        <p:txBody>
          <a:bodyPr/>
          <a:lstStyle/>
          <a:p>
            <a:pPr eaLnBrk="1" hangingPunct="1">
              <a:buFontTx/>
              <a:buNone/>
            </a:pPr>
            <a:r>
              <a:rPr lang="en-US" altLang="en-US" sz="3200" b="1" dirty="0" smtClean="0">
                <a:solidFill>
                  <a:schemeClr val="accent2"/>
                </a:solidFill>
              </a:rPr>
              <a:t>Body Areas:</a:t>
            </a:r>
          </a:p>
          <a:p>
            <a:pPr eaLnBrk="1" hangingPunct="1">
              <a:buClr>
                <a:schemeClr val="tx1"/>
              </a:buClr>
            </a:pPr>
            <a:r>
              <a:rPr lang="en-US" altLang="en-US" sz="2000" dirty="0" smtClean="0"/>
              <a:t>Head, including the face</a:t>
            </a:r>
          </a:p>
          <a:p>
            <a:pPr eaLnBrk="1" hangingPunct="1">
              <a:buClr>
                <a:schemeClr val="tx1"/>
              </a:buClr>
            </a:pPr>
            <a:r>
              <a:rPr lang="en-US" altLang="en-US" sz="2000" dirty="0" smtClean="0"/>
              <a:t>Neck</a:t>
            </a:r>
          </a:p>
          <a:p>
            <a:pPr eaLnBrk="1" hangingPunct="1">
              <a:buClr>
                <a:schemeClr val="tx1"/>
              </a:buClr>
            </a:pPr>
            <a:r>
              <a:rPr lang="en-US" altLang="en-US" sz="2000" dirty="0" smtClean="0"/>
              <a:t>Chest, including breasts and axillae</a:t>
            </a:r>
          </a:p>
          <a:p>
            <a:pPr eaLnBrk="1" hangingPunct="1">
              <a:buClr>
                <a:schemeClr val="tx1"/>
              </a:buClr>
            </a:pPr>
            <a:r>
              <a:rPr lang="en-US" altLang="en-US" sz="2000" dirty="0" smtClean="0"/>
              <a:t>Abdomen</a:t>
            </a:r>
          </a:p>
          <a:p>
            <a:pPr eaLnBrk="1" hangingPunct="1">
              <a:buClr>
                <a:schemeClr val="tx1"/>
              </a:buClr>
            </a:pPr>
            <a:r>
              <a:rPr lang="en-US" altLang="en-US" sz="2000" dirty="0" smtClean="0"/>
              <a:t>Genitalia, groin, buttocks</a:t>
            </a:r>
          </a:p>
          <a:p>
            <a:pPr eaLnBrk="1" hangingPunct="1">
              <a:buClr>
                <a:schemeClr val="tx1"/>
              </a:buClr>
            </a:pPr>
            <a:r>
              <a:rPr lang="en-US" altLang="en-US" sz="2000" dirty="0" smtClean="0"/>
              <a:t>Back, including spine</a:t>
            </a:r>
          </a:p>
          <a:p>
            <a:pPr eaLnBrk="1" hangingPunct="1">
              <a:buClr>
                <a:schemeClr val="tx1"/>
              </a:buClr>
            </a:pPr>
            <a:r>
              <a:rPr lang="en-US" altLang="en-US" sz="2000" dirty="0" smtClean="0"/>
              <a:t>Each extremity</a:t>
            </a:r>
          </a:p>
          <a:p>
            <a:pPr eaLnBrk="1" hangingPunct="1">
              <a:buFontTx/>
              <a:buNone/>
            </a:pPr>
            <a:endParaRPr lang="en-US" altLang="en-US" dirty="0" smtClean="0"/>
          </a:p>
        </p:txBody>
      </p:sp>
      <p:sp>
        <p:nvSpPr>
          <p:cNvPr id="32772" name="Rectangle 4"/>
          <p:cNvSpPr>
            <a:spLocks noGrp="1" noChangeArrowheads="1"/>
          </p:cNvSpPr>
          <p:nvPr>
            <p:ph type="body" sz="half" idx="2"/>
          </p:nvPr>
        </p:nvSpPr>
        <p:spPr>
          <a:xfrm>
            <a:off x="4100945" y="1981200"/>
            <a:ext cx="4867564" cy="4740275"/>
          </a:xfrm>
        </p:spPr>
        <p:txBody>
          <a:bodyPr/>
          <a:lstStyle/>
          <a:p>
            <a:pPr eaLnBrk="1" hangingPunct="1">
              <a:lnSpc>
                <a:spcPct val="80000"/>
              </a:lnSpc>
              <a:buFontTx/>
              <a:buNone/>
            </a:pPr>
            <a:r>
              <a:rPr lang="en-US" altLang="en-US" sz="3200" b="1" dirty="0" smtClean="0">
                <a:solidFill>
                  <a:schemeClr val="accent2"/>
                </a:solidFill>
              </a:rPr>
              <a:t>Organ Systems:</a:t>
            </a:r>
          </a:p>
          <a:p>
            <a:pPr eaLnBrk="1" hangingPunct="1">
              <a:lnSpc>
                <a:spcPct val="80000"/>
              </a:lnSpc>
              <a:buClr>
                <a:schemeClr val="tx1"/>
              </a:buClr>
            </a:pPr>
            <a:r>
              <a:rPr lang="en-US" altLang="en-US" sz="2000" dirty="0" smtClean="0"/>
              <a:t>Constitutional (e.g., vital signs, general appearance)</a:t>
            </a:r>
          </a:p>
          <a:p>
            <a:pPr eaLnBrk="1" hangingPunct="1">
              <a:lnSpc>
                <a:spcPct val="80000"/>
              </a:lnSpc>
              <a:buClr>
                <a:schemeClr val="tx1"/>
              </a:buClr>
            </a:pPr>
            <a:r>
              <a:rPr lang="en-US" altLang="en-US" sz="2000" dirty="0" smtClean="0"/>
              <a:t>Eyes</a:t>
            </a:r>
          </a:p>
          <a:p>
            <a:pPr eaLnBrk="1" hangingPunct="1">
              <a:lnSpc>
                <a:spcPct val="80000"/>
              </a:lnSpc>
              <a:buClr>
                <a:schemeClr val="tx1"/>
              </a:buClr>
            </a:pPr>
            <a:r>
              <a:rPr lang="en-US" altLang="en-US" sz="2000" dirty="0" smtClean="0"/>
              <a:t>Ears, nose, mouth and throat</a:t>
            </a:r>
          </a:p>
          <a:p>
            <a:pPr eaLnBrk="1" hangingPunct="1">
              <a:lnSpc>
                <a:spcPct val="80000"/>
              </a:lnSpc>
              <a:buClr>
                <a:schemeClr val="tx1"/>
              </a:buClr>
            </a:pPr>
            <a:r>
              <a:rPr lang="en-US" altLang="en-US" sz="2000" dirty="0" smtClean="0"/>
              <a:t>Cardiovascular</a:t>
            </a:r>
          </a:p>
          <a:p>
            <a:pPr eaLnBrk="1" hangingPunct="1">
              <a:lnSpc>
                <a:spcPct val="80000"/>
              </a:lnSpc>
              <a:buClr>
                <a:schemeClr val="tx1"/>
              </a:buClr>
            </a:pPr>
            <a:r>
              <a:rPr lang="en-US" altLang="en-US" sz="2000" dirty="0" smtClean="0"/>
              <a:t>Respiratory</a:t>
            </a:r>
          </a:p>
          <a:p>
            <a:pPr eaLnBrk="1" hangingPunct="1">
              <a:lnSpc>
                <a:spcPct val="80000"/>
              </a:lnSpc>
              <a:buClr>
                <a:schemeClr val="tx1"/>
              </a:buClr>
            </a:pPr>
            <a:r>
              <a:rPr lang="en-US" altLang="en-US" sz="2000" dirty="0" smtClean="0"/>
              <a:t>Gastrointestinal</a:t>
            </a:r>
          </a:p>
          <a:p>
            <a:pPr eaLnBrk="1" hangingPunct="1">
              <a:lnSpc>
                <a:spcPct val="80000"/>
              </a:lnSpc>
              <a:buClr>
                <a:schemeClr val="tx1"/>
              </a:buClr>
            </a:pPr>
            <a:r>
              <a:rPr lang="en-US" altLang="en-US" sz="2000" dirty="0" smtClean="0"/>
              <a:t>Genitourinary</a:t>
            </a:r>
          </a:p>
          <a:p>
            <a:pPr eaLnBrk="1" hangingPunct="1">
              <a:lnSpc>
                <a:spcPct val="80000"/>
              </a:lnSpc>
              <a:buClr>
                <a:schemeClr val="tx1"/>
              </a:buClr>
            </a:pPr>
            <a:r>
              <a:rPr lang="en-US" altLang="en-US" sz="2000" dirty="0" smtClean="0"/>
              <a:t>Musculoskeletal</a:t>
            </a:r>
          </a:p>
          <a:p>
            <a:pPr eaLnBrk="1" hangingPunct="1">
              <a:lnSpc>
                <a:spcPct val="80000"/>
              </a:lnSpc>
              <a:buClr>
                <a:schemeClr val="tx1"/>
              </a:buClr>
            </a:pPr>
            <a:r>
              <a:rPr lang="en-US" altLang="en-US" sz="2000" dirty="0" smtClean="0"/>
              <a:t>Skin</a:t>
            </a:r>
          </a:p>
          <a:p>
            <a:pPr eaLnBrk="1" hangingPunct="1">
              <a:lnSpc>
                <a:spcPct val="80000"/>
              </a:lnSpc>
              <a:buClr>
                <a:schemeClr val="tx1"/>
              </a:buClr>
            </a:pPr>
            <a:r>
              <a:rPr lang="en-US" altLang="en-US" sz="2000" dirty="0" smtClean="0"/>
              <a:t>Neurologic</a:t>
            </a:r>
          </a:p>
          <a:p>
            <a:pPr eaLnBrk="1" hangingPunct="1">
              <a:lnSpc>
                <a:spcPct val="80000"/>
              </a:lnSpc>
              <a:buClr>
                <a:schemeClr val="tx1"/>
              </a:buClr>
            </a:pPr>
            <a:r>
              <a:rPr lang="en-US" altLang="en-US" sz="2000" dirty="0" smtClean="0"/>
              <a:t>Psychiatric</a:t>
            </a:r>
          </a:p>
          <a:p>
            <a:pPr eaLnBrk="1" hangingPunct="1">
              <a:lnSpc>
                <a:spcPct val="80000"/>
              </a:lnSpc>
              <a:buClr>
                <a:schemeClr val="tx1"/>
              </a:buClr>
            </a:pPr>
            <a:r>
              <a:rPr lang="en-US" altLang="en-US" sz="2000" dirty="0" smtClean="0"/>
              <a:t>Hematologic/lymphatic/immunologic</a:t>
            </a:r>
          </a:p>
          <a:p>
            <a:pPr eaLnBrk="1" hangingPunct="1">
              <a:lnSpc>
                <a:spcPct val="80000"/>
              </a:lnSpc>
              <a:buClr>
                <a:schemeClr val="tx1"/>
              </a:buClr>
              <a:buFontTx/>
              <a:buNone/>
            </a:pPr>
            <a:endParaRPr lang="en-US" altLang="en-US" sz="2000" dirty="0" smtClean="0"/>
          </a:p>
          <a:p>
            <a:pPr eaLnBrk="1" hangingPunct="1">
              <a:lnSpc>
                <a:spcPct val="80000"/>
              </a:lnSpc>
            </a:pPr>
            <a:endParaRPr lang="en-US" altLang="en-US" sz="3200" dirty="0" smtClean="0"/>
          </a:p>
        </p:txBody>
      </p:sp>
      <p:sp>
        <p:nvSpPr>
          <p:cNvPr id="3" name="Slide Number Placeholder 2"/>
          <p:cNvSpPr>
            <a:spLocks noGrp="1"/>
          </p:cNvSpPr>
          <p:nvPr>
            <p:ph type="sldNum" sz="quarter" idx="11"/>
          </p:nvPr>
        </p:nvSpPr>
        <p:spPr/>
        <p:txBody>
          <a:bodyPr/>
          <a:lstStyle/>
          <a:p>
            <a:pPr>
              <a:defRPr/>
            </a:pPr>
            <a:fld id="{2AAE9BF7-CE42-415F-8E70-0287A582D9E8}" type="slidenum">
              <a:rPr lang="en-US" smtClean="0"/>
              <a:pPr>
                <a:defRPr/>
              </a:pPr>
              <a:t>38</a:t>
            </a:fld>
            <a:endParaRPr lang="en-US"/>
          </a:p>
        </p:txBody>
      </p:sp>
    </p:spTree>
    <p:extLst>
      <p:ext uri="{BB962C8B-B14F-4D97-AF65-F5344CB8AC3E}">
        <p14:creationId xmlns:p14="http://schemas.microsoft.com/office/powerpoint/2010/main" val="3329651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0"/>
            <a:ext cx="662939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685800" y="304800"/>
            <a:ext cx="7772400" cy="914400"/>
          </a:xfrm>
        </p:spPr>
        <p:txBody>
          <a:bodyPr/>
          <a:lstStyle/>
          <a:p>
            <a:r>
              <a:rPr lang="en-US" dirty="0" smtClean="0">
                <a:solidFill>
                  <a:schemeClr val="tx1"/>
                </a:solidFill>
              </a:rPr>
              <a:t>1995 Physical Examination</a:t>
            </a:r>
            <a:endParaRPr lang="en-US" dirty="0">
              <a:solidFill>
                <a:schemeClr val="tx1"/>
              </a:solidFill>
            </a:endParaRPr>
          </a:p>
        </p:txBody>
      </p:sp>
      <p:sp>
        <p:nvSpPr>
          <p:cNvPr id="4" name="Content Placeholder 3"/>
          <p:cNvSpPr>
            <a:spLocks noGrp="1"/>
          </p:cNvSpPr>
          <p:nvPr>
            <p:ph idx="1"/>
          </p:nvPr>
        </p:nvSpPr>
        <p:spPr>
          <a:xfrm>
            <a:off x="685800" y="1295400"/>
            <a:ext cx="7772400" cy="4800600"/>
          </a:xfrm>
        </p:spPr>
        <p:txBody>
          <a:bodyPr/>
          <a:lstStyle/>
          <a:p>
            <a:r>
              <a:rPr lang="en-US" dirty="0" smtClean="0"/>
              <a:t>Organ Systems and the audit tool:</a:t>
            </a:r>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0B4461CB-4CA9-2A43-A3FA-624E1DA485A6}" type="slidenum">
              <a:rPr lang="en-US" smtClean="0"/>
              <a:pPr>
                <a:defRPr/>
              </a:pPr>
              <a:t>39</a:t>
            </a:fld>
            <a:endParaRPr lang="en-US"/>
          </a:p>
        </p:txBody>
      </p:sp>
    </p:spTree>
    <p:extLst>
      <p:ext uri="{BB962C8B-B14F-4D97-AF65-F5344CB8AC3E}">
        <p14:creationId xmlns:p14="http://schemas.microsoft.com/office/powerpoint/2010/main" val="3332279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295400"/>
            <a:ext cx="8229600" cy="5151582"/>
          </a:xfrm>
        </p:spPr>
        <p:txBody>
          <a:bodyPr/>
          <a:lstStyle/>
          <a:p>
            <a:r>
              <a:rPr lang="en-US" altLang="en-US" sz="2400" dirty="0" smtClean="0"/>
              <a:t>Medicare or Medicaid [or another health benefit plan] is billed for:</a:t>
            </a:r>
          </a:p>
          <a:p>
            <a:pPr lvl="1"/>
            <a:r>
              <a:rPr lang="en-US" altLang="en-US" sz="2000" dirty="0" smtClean="0"/>
              <a:t>Services a beneficiary never received</a:t>
            </a:r>
          </a:p>
          <a:p>
            <a:pPr lvl="1"/>
            <a:r>
              <a:rPr lang="en-US" altLang="en-US" sz="2000" dirty="0" smtClean="0"/>
              <a:t>Equipment a beneficiary never received</a:t>
            </a:r>
          </a:p>
          <a:p>
            <a:pPr marL="363474" lvl="1" indent="0">
              <a:buNone/>
            </a:pPr>
            <a:endParaRPr lang="en-US" altLang="en-US" dirty="0" smtClean="0"/>
          </a:p>
          <a:p>
            <a:r>
              <a:rPr lang="en-US" altLang="en-US" sz="2400" dirty="0" smtClean="0"/>
              <a:t>Documents are altered to gain a higher payment</a:t>
            </a:r>
          </a:p>
          <a:p>
            <a:pPr marL="0" indent="0">
              <a:buNone/>
            </a:pPr>
            <a:endParaRPr lang="en-US" altLang="en-US" sz="2400" dirty="0" smtClean="0"/>
          </a:p>
          <a:p>
            <a:r>
              <a:rPr lang="en-US" altLang="en-US" sz="2400" dirty="0" smtClean="0"/>
              <a:t>Misrepresentations of dates, descriptions of furnished services, or the identity of the beneficiary</a:t>
            </a:r>
          </a:p>
          <a:p>
            <a:endParaRPr lang="en-US" altLang="en-US" sz="2400" dirty="0" smtClean="0"/>
          </a:p>
          <a:p>
            <a:r>
              <a:rPr lang="en-US" altLang="en-US" sz="2400" dirty="0" smtClean="0"/>
              <a:t>Someone uses a beneficiary insurance card without their permission [bills for services</a:t>
            </a:r>
            <a:r>
              <a:rPr lang="en-US" altLang="en-US" dirty="0" smtClean="0"/>
              <a:t>] </a:t>
            </a:r>
          </a:p>
        </p:txBody>
      </p:sp>
      <p:sp>
        <p:nvSpPr>
          <p:cNvPr id="3" name="Title 2"/>
          <p:cNvSpPr>
            <a:spLocks noGrp="1"/>
          </p:cNvSpPr>
          <p:nvPr>
            <p:ph type="title"/>
          </p:nvPr>
        </p:nvSpPr>
        <p:spPr>
          <a:xfrm>
            <a:off x="457200" y="350982"/>
            <a:ext cx="8229600" cy="794327"/>
          </a:xfrm>
        </p:spPr>
        <p:txBody>
          <a:bodyPr>
            <a:normAutofit/>
          </a:bodyPr>
          <a:lstStyle/>
          <a:p>
            <a:pPr>
              <a:defRPr/>
            </a:pPr>
            <a:r>
              <a:rPr lang="en-US" dirty="0" smtClean="0"/>
              <a:t>Examples of Fraud</a:t>
            </a:r>
            <a:endParaRPr lang="en-US" dirty="0"/>
          </a:p>
        </p:txBody>
      </p:sp>
      <p:sp>
        <p:nvSpPr>
          <p:cNvPr id="5" name="Slide Number Placeholder 4"/>
          <p:cNvSpPr>
            <a:spLocks noGrp="1"/>
          </p:cNvSpPr>
          <p:nvPr>
            <p:ph type="sldNum" sz="quarter" idx="12"/>
          </p:nvPr>
        </p:nvSpPr>
        <p:spPr/>
        <p:txBody>
          <a:bodyPr/>
          <a:lstStyle/>
          <a:p>
            <a:pPr>
              <a:defRPr/>
            </a:pPr>
            <a:fld id="{0B4461CB-4CA9-2A43-A3FA-624E1DA485A6}" type="slidenum">
              <a:rPr lang="en-US" smtClean="0"/>
              <a:pPr>
                <a:defRPr/>
              </a:pPr>
              <a:t>4</a:t>
            </a:fld>
            <a:endParaRPr lang="en-US"/>
          </a:p>
        </p:txBody>
      </p:sp>
    </p:spTree>
    <p:extLst>
      <p:ext uri="{BB962C8B-B14F-4D97-AF65-F5344CB8AC3E}">
        <p14:creationId xmlns:p14="http://schemas.microsoft.com/office/powerpoint/2010/main" val="3023603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algn="ctr" eaLnBrk="1" hangingPunct="1"/>
            <a:r>
              <a:rPr lang="en-US" altLang="en-US" b="1" dirty="0" smtClean="0"/>
              <a:t>1997 PHYSICAL </a:t>
            </a:r>
            <a:br>
              <a:rPr lang="en-US" altLang="en-US" b="1" dirty="0" smtClean="0"/>
            </a:br>
            <a:r>
              <a:rPr lang="en-US" altLang="en-US" b="1" dirty="0" smtClean="0"/>
              <a:t>EXAMINATION</a:t>
            </a:r>
          </a:p>
        </p:txBody>
      </p:sp>
      <p:sp>
        <p:nvSpPr>
          <p:cNvPr id="31747" name="Rectangle 3"/>
          <p:cNvSpPr>
            <a:spLocks noGrp="1" noChangeArrowheads="1"/>
          </p:cNvSpPr>
          <p:nvPr>
            <p:ph type="subTitle" idx="1"/>
          </p:nvPr>
        </p:nvSpPr>
        <p:spPr>
          <a:xfrm>
            <a:off x="685800" y="3860799"/>
            <a:ext cx="7772400" cy="1791856"/>
          </a:xfrm>
        </p:spPr>
        <p:txBody>
          <a:bodyPr/>
          <a:lstStyle/>
          <a:p>
            <a:pPr algn="ctr" eaLnBrk="1" hangingPunct="1"/>
            <a:r>
              <a:rPr lang="en-US" altLang="en-US" b="1" dirty="0" smtClean="0"/>
              <a:t>General Multi-system</a:t>
            </a:r>
          </a:p>
          <a:p>
            <a:pPr algn="ctr" eaLnBrk="1" hangingPunct="1"/>
            <a:r>
              <a:rPr lang="en-US" altLang="en-US" b="1" dirty="0" smtClean="0"/>
              <a:t>Examination</a:t>
            </a:r>
          </a:p>
        </p:txBody>
      </p:sp>
    </p:spTree>
    <p:extLst>
      <p:ext uri="{BB962C8B-B14F-4D97-AF65-F5344CB8AC3E}">
        <p14:creationId xmlns:p14="http://schemas.microsoft.com/office/powerpoint/2010/main" val="3810734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2547" y="387927"/>
            <a:ext cx="8842343" cy="1364673"/>
          </a:xfrm>
        </p:spPr>
        <p:txBody>
          <a:bodyPr/>
          <a:lstStyle/>
          <a:p>
            <a:pPr algn="l" eaLnBrk="1" hangingPunct="1"/>
            <a:r>
              <a:rPr lang="en-US" altLang="en-US" sz="3200" b="1" dirty="0" smtClean="0"/>
              <a:t>Content and Documentation Requirements (General Multi-System Exam</a:t>
            </a:r>
            <a:r>
              <a:rPr lang="en-US" altLang="en-US" sz="3600" b="1" dirty="0" smtClean="0"/>
              <a:t>)</a:t>
            </a:r>
          </a:p>
        </p:txBody>
      </p:sp>
      <p:sp>
        <p:nvSpPr>
          <p:cNvPr id="32771" name="Rectangle 3"/>
          <p:cNvSpPr>
            <a:spLocks noGrp="1" noChangeArrowheads="1"/>
          </p:cNvSpPr>
          <p:nvPr>
            <p:ph type="body" sz="half" idx="1"/>
          </p:nvPr>
        </p:nvSpPr>
        <p:spPr>
          <a:xfrm>
            <a:off x="245097" y="1649691"/>
            <a:ext cx="3572759" cy="4446309"/>
          </a:xfrm>
        </p:spPr>
        <p:txBody>
          <a:bodyPr/>
          <a:lstStyle/>
          <a:p>
            <a:pPr eaLnBrk="1" hangingPunct="1">
              <a:buFontTx/>
              <a:buNone/>
            </a:pPr>
            <a:r>
              <a:rPr lang="en-US" altLang="en-US" dirty="0" smtClean="0"/>
              <a:t>   </a:t>
            </a:r>
            <a:r>
              <a:rPr lang="en-US" altLang="en-US" sz="2400" u="sng" dirty="0" smtClean="0">
                <a:solidFill>
                  <a:schemeClr val="accent2"/>
                </a:solidFill>
              </a:rPr>
              <a:t>Level of Exam</a:t>
            </a:r>
          </a:p>
          <a:p>
            <a:pPr eaLnBrk="1" hangingPunct="1"/>
            <a:r>
              <a:rPr lang="en-US" altLang="en-US" sz="2400" dirty="0" smtClean="0"/>
              <a:t>Problem Focused</a:t>
            </a:r>
          </a:p>
          <a:p>
            <a:pPr eaLnBrk="1" hangingPunct="1">
              <a:buFontTx/>
              <a:buNone/>
            </a:pPr>
            <a:r>
              <a:rPr lang="en-US" altLang="en-US" sz="2400" dirty="0" smtClean="0"/>
              <a:t>                                       </a:t>
            </a:r>
          </a:p>
          <a:p>
            <a:pPr eaLnBrk="1" hangingPunct="1"/>
            <a:r>
              <a:rPr lang="en-US" altLang="en-US" sz="2400" dirty="0" smtClean="0"/>
              <a:t>Expanded Problem</a:t>
            </a:r>
          </a:p>
          <a:p>
            <a:pPr eaLnBrk="1" hangingPunct="1">
              <a:buFontTx/>
              <a:buNone/>
            </a:pPr>
            <a:r>
              <a:rPr lang="en-US" altLang="en-US" sz="2400" dirty="0" smtClean="0"/>
              <a:t>    Focused</a:t>
            </a:r>
          </a:p>
          <a:p>
            <a:pPr eaLnBrk="1" hangingPunct="1">
              <a:buFontTx/>
              <a:buNone/>
            </a:pPr>
            <a:endParaRPr lang="en-US" altLang="en-US" sz="2400" dirty="0" smtClean="0"/>
          </a:p>
          <a:p>
            <a:pPr eaLnBrk="1" hangingPunct="1"/>
            <a:r>
              <a:rPr lang="en-US" altLang="en-US" sz="2400" dirty="0" smtClean="0"/>
              <a:t>Detailed</a:t>
            </a:r>
          </a:p>
          <a:p>
            <a:pPr eaLnBrk="1" hangingPunct="1">
              <a:buFontTx/>
              <a:buNone/>
            </a:pPr>
            <a:endParaRPr lang="en-US" altLang="en-US" dirty="0" smtClean="0"/>
          </a:p>
          <a:p>
            <a:pPr eaLnBrk="1" hangingPunct="1">
              <a:buFontTx/>
              <a:buNone/>
            </a:pPr>
            <a:endParaRPr lang="en-US" altLang="en-US" dirty="0" smtClean="0"/>
          </a:p>
        </p:txBody>
      </p:sp>
      <p:sp>
        <p:nvSpPr>
          <p:cNvPr id="32772" name="Rectangle 4"/>
          <p:cNvSpPr>
            <a:spLocks noGrp="1" noChangeArrowheads="1"/>
          </p:cNvSpPr>
          <p:nvPr>
            <p:ph type="body" sz="half" idx="2"/>
          </p:nvPr>
        </p:nvSpPr>
        <p:spPr>
          <a:xfrm>
            <a:off x="3817856" y="1752600"/>
            <a:ext cx="5021344" cy="4800600"/>
          </a:xfrm>
        </p:spPr>
        <p:txBody>
          <a:bodyPr/>
          <a:lstStyle/>
          <a:p>
            <a:pPr eaLnBrk="1" hangingPunct="1">
              <a:lnSpc>
                <a:spcPct val="90000"/>
              </a:lnSpc>
              <a:buFontTx/>
              <a:buNone/>
            </a:pPr>
            <a:r>
              <a:rPr lang="en-US" altLang="en-US" sz="2400" dirty="0" smtClean="0"/>
              <a:t>  </a:t>
            </a:r>
            <a:r>
              <a:rPr lang="en-US" altLang="en-US" sz="2400" u="sng" dirty="0" smtClean="0">
                <a:solidFill>
                  <a:schemeClr val="accent2"/>
                </a:solidFill>
              </a:rPr>
              <a:t>Perform and Document</a:t>
            </a:r>
          </a:p>
          <a:p>
            <a:pPr eaLnBrk="1" hangingPunct="1">
              <a:lnSpc>
                <a:spcPct val="90000"/>
              </a:lnSpc>
              <a:buFontTx/>
              <a:buNone/>
            </a:pPr>
            <a:r>
              <a:rPr lang="en-US" altLang="en-US" sz="2400" dirty="0" smtClean="0"/>
              <a:t>	1-5 elements identified by a bullet</a:t>
            </a:r>
          </a:p>
          <a:p>
            <a:pPr eaLnBrk="1" hangingPunct="1">
              <a:lnSpc>
                <a:spcPct val="90000"/>
              </a:lnSpc>
              <a:buFontTx/>
              <a:buNone/>
            </a:pPr>
            <a:r>
              <a:rPr lang="en-US" altLang="en-US" sz="2400" dirty="0" smtClean="0"/>
              <a:t> </a:t>
            </a:r>
          </a:p>
          <a:p>
            <a:pPr eaLnBrk="1" hangingPunct="1">
              <a:lnSpc>
                <a:spcPct val="90000"/>
              </a:lnSpc>
              <a:buFontTx/>
              <a:buNone/>
            </a:pPr>
            <a:r>
              <a:rPr lang="en-US" altLang="en-US" sz="2400" dirty="0" smtClean="0"/>
              <a:t>	At least 6 elements identified by a bullet </a:t>
            </a:r>
          </a:p>
          <a:p>
            <a:pPr eaLnBrk="1" hangingPunct="1">
              <a:lnSpc>
                <a:spcPct val="90000"/>
              </a:lnSpc>
              <a:buFontTx/>
              <a:buNone/>
            </a:pPr>
            <a:endParaRPr lang="en-US" altLang="en-US" sz="2000" dirty="0" smtClean="0"/>
          </a:p>
          <a:p>
            <a:pPr eaLnBrk="1" hangingPunct="1">
              <a:lnSpc>
                <a:spcPct val="90000"/>
              </a:lnSpc>
              <a:buFontTx/>
              <a:buNone/>
            </a:pPr>
            <a:r>
              <a:rPr lang="en-US" altLang="en-US" sz="2400" dirty="0" smtClean="0"/>
              <a:t>	At least 2 elements identified by a bullet from each of six areas/ systems OR at least 12 elements identified by a bullet in two or more areas/systems</a:t>
            </a:r>
            <a:r>
              <a:rPr lang="en-US" altLang="en-US" sz="2000" dirty="0" smtClean="0"/>
              <a:t>.</a:t>
            </a:r>
          </a:p>
          <a:p>
            <a:pPr eaLnBrk="1" hangingPunct="1">
              <a:lnSpc>
                <a:spcPct val="90000"/>
              </a:lnSpc>
              <a:buFontTx/>
              <a:buNone/>
            </a:pPr>
            <a:r>
              <a:rPr lang="en-US" altLang="en-US" sz="2400" b="1" dirty="0" smtClean="0"/>
              <a:t>   </a:t>
            </a:r>
          </a:p>
        </p:txBody>
      </p:sp>
      <p:sp>
        <p:nvSpPr>
          <p:cNvPr id="2" name="Slide Number Placeholder 1"/>
          <p:cNvSpPr>
            <a:spLocks noGrp="1"/>
          </p:cNvSpPr>
          <p:nvPr>
            <p:ph type="sldNum" sz="quarter" idx="11"/>
          </p:nvPr>
        </p:nvSpPr>
        <p:spPr/>
        <p:txBody>
          <a:bodyPr/>
          <a:lstStyle/>
          <a:p>
            <a:pPr>
              <a:defRPr/>
            </a:pPr>
            <a:fld id="{2AAE9BF7-CE42-415F-8E70-0287A582D9E8}" type="slidenum">
              <a:rPr lang="en-US" smtClean="0"/>
              <a:pPr>
                <a:defRPr/>
              </a:pPr>
              <a:t>41</a:t>
            </a:fld>
            <a:endParaRPr lang="en-US"/>
          </a:p>
        </p:txBody>
      </p:sp>
    </p:spTree>
    <p:extLst>
      <p:ext uri="{BB962C8B-B14F-4D97-AF65-F5344CB8AC3E}">
        <p14:creationId xmlns:p14="http://schemas.microsoft.com/office/powerpoint/2010/main" val="4013343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8545" y="295564"/>
            <a:ext cx="8885382" cy="1228436"/>
          </a:xfrm>
        </p:spPr>
        <p:txBody>
          <a:bodyPr/>
          <a:lstStyle/>
          <a:p>
            <a:pPr eaLnBrk="1" hangingPunct="1"/>
            <a:r>
              <a:rPr lang="en-US" altLang="en-US" sz="3200" b="1" dirty="0" smtClean="0"/>
              <a:t>Content &amp; Documentation Requirements </a:t>
            </a:r>
            <a:br>
              <a:rPr lang="en-US" altLang="en-US" sz="3200" b="1" dirty="0" smtClean="0"/>
            </a:br>
            <a:r>
              <a:rPr lang="en-US" altLang="en-US" sz="3200" b="1" dirty="0" smtClean="0"/>
              <a:t>General Multi-System Exam (cont.)</a:t>
            </a:r>
          </a:p>
        </p:txBody>
      </p:sp>
      <p:sp>
        <p:nvSpPr>
          <p:cNvPr id="33795" name="Rectangle 3"/>
          <p:cNvSpPr>
            <a:spLocks noGrp="1" noChangeArrowheads="1"/>
          </p:cNvSpPr>
          <p:nvPr>
            <p:ph type="body" sz="half" idx="1"/>
          </p:nvPr>
        </p:nvSpPr>
        <p:spPr/>
        <p:txBody>
          <a:bodyPr/>
          <a:lstStyle/>
          <a:p>
            <a:pPr marL="0" indent="0">
              <a:buNone/>
            </a:pPr>
            <a:r>
              <a:rPr lang="en-US" altLang="en-US" sz="2400" b="1" dirty="0">
                <a:solidFill>
                  <a:schemeClr val="accent2"/>
                </a:solidFill>
              </a:rPr>
              <a:t>	</a:t>
            </a:r>
            <a:r>
              <a:rPr lang="en-US" altLang="en-US" sz="2400" u="sng" dirty="0" smtClean="0">
                <a:solidFill>
                  <a:schemeClr val="accent2"/>
                </a:solidFill>
              </a:rPr>
              <a:t>Level </a:t>
            </a:r>
            <a:r>
              <a:rPr lang="en-US" altLang="en-US" sz="2400" u="sng" dirty="0">
                <a:solidFill>
                  <a:schemeClr val="accent2"/>
                </a:solidFill>
              </a:rPr>
              <a:t>of Exam</a:t>
            </a:r>
            <a:endParaRPr lang="en-US" altLang="en-US" sz="2400" b="1" dirty="0" smtClean="0">
              <a:solidFill>
                <a:schemeClr val="accent2"/>
              </a:solidFill>
            </a:endParaRPr>
          </a:p>
          <a:p>
            <a:pPr eaLnBrk="1" hangingPunct="1"/>
            <a:r>
              <a:rPr lang="en-US" altLang="en-US" sz="2400" dirty="0" smtClean="0"/>
              <a:t>Comprehensive</a:t>
            </a:r>
            <a:r>
              <a:rPr lang="en-US" altLang="en-US" b="1" dirty="0" smtClean="0">
                <a:solidFill>
                  <a:schemeClr val="accent2"/>
                </a:solidFill>
              </a:rPr>
              <a:t>	</a:t>
            </a:r>
          </a:p>
        </p:txBody>
      </p:sp>
      <p:sp>
        <p:nvSpPr>
          <p:cNvPr id="33796" name="Rectangle 4"/>
          <p:cNvSpPr>
            <a:spLocks noGrp="1" noChangeArrowheads="1"/>
          </p:cNvSpPr>
          <p:nvPr>
            <p:ph type="body" sz="half" idx="2"/>
          </p:nvPr>
        </p:nvSpPr>
        <p:spPr>
          <a:xfrm>
            <a:off x="4350327" y="1981200"/>
            <a:ext cx="4107873" cy="4114800"/>
          </a:xfrm>
        </p:spPr>
        <p:txBody>
          <a:bodyPr/>
          <a:lstStyle/>
          <a:p>
            <a:pPr>
              <a:buNone/>
            </a:pPr>
            <a:r>
              <a:rPr lang="en-US" altLang="en-US" sz="2400" u="sng" dirty="0">
                <a:solidFill>
                  <a:schemeClr val="accent2"/>
                </a:solidFill>
              </a:rPr>
              <a:t>Perform and Document</a:t>
            </a:r>
            <a:endParaRPr lang="en-US" altLang="en-US" sz="2400" dirty="0" smtClean="0"/>
          </a:p>
          <a:p>
            <a:pPr eaLnBrk="1" hangingPunct="1">
              <a:buFontTx/>
              <a:buNone/>
            </a:pPr>
            <a:r>
              <a:rPr lang="en-US" altLang="en-US" sz="2400" dirty="0" smtClean="0"/>
              <a:t>	Perform all elements</a:t>
            </a:r>
          </a:p>
          <a:p>
            <a:pPr eaLnBrk="1" hangingPunct="1">
              <a:buFontTx/>
              <a:buNone/>
            </a:pPr>
            <a:r>
              <a:rPr lang="en-US" altLang="en-US" sz="2400" dirty="0" smtClean="0"/>
              <a:t>	identified by a bullet in</a:t>
            </a:r>
          </a:p>
          <a:p>
            <a:pPr eaLnBrk="1" hangingPunct="1">
              <a:buFontTx/>
              <a:buNone/>
            </a:pPr>
            <a:r>
              <a:rPr lang="en-US" altLang="en-US" sz="2400" dirty="0" smtClean="0"/>
              <a:t>	at least 9 organ systems</a:t>
            </a:r>
          </a:p>
          <a:p>
            <a:pPr eaLnBrk="1" hangingPunct="1">
              <a:buFontTx/>
              <a:buNone/>
            </a:pPr>
            <a:r>
              <a:rPr lang="en-US" altLang="en-US" sz="2400" dirty="0" smtClean="0"/>
              <a:t>	or body areas and</a:t>
            </a:r>
          </a:p>
          <a:p>
            <a:pPr eaLnBrk="1" hangingPunct="1">
              <a:buFontTx/>
              <a:buNone/>
            </a:pPr>
            <a:r>
              <a:rPr lang="en-US" altLang="en-US" sz="2400" dirty="0" smtClean="0"/>
              <a:t>	document at least two</a:t>
            </a:r>
          </a:p>
          <a:p>
            <a:pPr eaLnBrk="1" hangingPunct="1">
              <a:buFontTx/>
              <a:buNone/>
            </a:pPr>
            <a:r>
              <a:rPr lang="en-US" altLang="en-US" sz="2400" dirty="0" smtClean="0"/>
              <a:t>	elements identified by a</a:t>
            </a:r>
          </a:p>
          <a:p>
            <a:pPr eaLnBrk="1" hangingPunct="1">
              <a:buFontTx/>
              <a:buNone/>
            </a:pPr>
            <a:r>
              <a:rPr lang="en-US" altLang="en-US" sz="2400" dirty="0" smtClean="0"/>
              <a:t>	bullet from each of 9</a:t>
            </a:r>
          </a:p>
          <a:p>
            <a:pPr eaLnBrk="1" hangingPunct="1">
              <a:buFontTx/>
              <a:buNone/>
            </a:pPr>
            <a:r>
              <a:rPr lang="en-US" altLang="en-US" sz="2400" dirty="0" smtClean="0"/>
              <a:t>	areas/systems. </a:t>
            </a:r>
          </a:p>
        </p:txBody>
      </p:sp>
      <p:sp>
        <p:nvSpPr>
          <p:cNvPr id="2" name="Slide Number Placeholder 1"/>
          <p:cNvSpPr>
            <a:spLocks noGrp="1"/>
          </p:cNvSpPr>
          <p:nvPr>
            <p:ph type="sldNum" sz="quarter" idx="11"/>
          </p:nvPr>
        </p:nvSpPr>
        <p:spPr/>
        <p:txBody>
          <a:bodyPr/>
          <a:lstStyle/>
          <a:p>
            <a:pPr>
              <a:defRPr/>
            </a:pPr>
            <a:fld id="{2AAE9BF7-CE42-415F-8E70-0287A582D9E8}" type="slidenum">
              <a:rPr lang="en-US" smtClean="0"/>
              <a:pPr>
                <a:defRPr/>
              </a:pPr>
              <a:t>42</a:t>
            </a:fld>
            <a:endParaRPr lang="en-US"/>
          </a:p>
        </p:txBody>
      </p:sp>
    </p:spTree>
    <p:extLst>
      <p:ext uri="{BB962C8B-B14F-4D97-AF65-F5344CB8AC3E}">
        <p14:creationId xmlns:p14="http://schemas.microsoft.com/office/powerpoint/2010/main" val="720750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1672"/>
            <a:ext cx="8763000" cy="1302327"/>
          </a:xfrm>
        </p:spPr>
        <p:txBody>
          <a:bodyPr/>
          <a:lstStyle/>
          <a:p>
            <a:pPr eaLnBrk="1" hangingPunct="1"/>
            <a:r>
              <a:rPr lang="en-US" altLang="en-US" b="1" dirty="0" smtClean="0"/>
              <a:t>1997 Single Organ </a:t>
            </a:r>
            <a:r>
              <a:rPr lang="en-US" altLang="en-US" b="1" dirty="0"/>
              <a:t>S</a:t>
            </a:r>
            <a:r>
              <a:rPr lang="en-US" altLang="en-US" b="1" dirty="0" smtClean="0"/>
              <a:t>ystem Physical Examination Templates</a:t>
            </a:r>
          </a:p>
        </p:txBody>
      </p:sp>
      <p:sp>
        <p:nvSpPr>
          <p:cNvPr id="34819" name="Rectangle 3"/>
          <p:cNvSpPr>
            <a:spLocks noGrp="1" noChangeArrowheads="1"/>
          </p:cNvSpPr>
          <p:nvPr>
            <p:ph type="body" idx="1"/>
          </p:nvPr>
        </p:nvSpPr>
        <p:spPr>
          <a:xfrm>
            <a:off x="304800" y="1524000"/>
            <a:ext cx="8534400" cy="4953000"/>
          </a:xfrm>
        </p:spPr>
        <p:txBody>
          <a:bodyPr/>
          <a:lstStyle/>
          <a:p>
            <a:pPr eaLnBrk="1" hangingPunct="1"/>
            <a:r>
              <a:rPr lang="en-US" altLang="en-US" sz="2400" dirty="0" smtClean="0"/>
              <a:t>General Multi-System Examination</a:t>
            </a:r>
          </a:p>
          <a:p>
            <a:pPr eaLnBrk="1" hangingPunct="1"/>
            <a:r>
              <a:rPr lang="en-US" altLang="en-US" sz="2400" dirty="0" smtClean="0"/>
              <a:t>Cardiovascular Examination</a:t>
            </a:r>
          </a:p>
          <a:p>
            <a:pPr eaLnBrk="1" hangingPunct="1"/>
            <a:r>
              <a:rPr lang="en-US" altLang="en-US" sz="2400" dirty="0" smtClean="0"/>
              <a:t>Ear, Nose and Throat Examination</a:t>
            </a:r>
          </a:p>
          <a:p>
            <a:pPr eaLnBrk="1" hangingPunct="1"/>
            <a:r>
              <a:rPr lang="en-US" altLang="en-US" sz="2400" dirty="0" smtClean="0"/>
              <a:t>Eye Examination</a:t>
            </a:r>
          </a:p>
          <a:p>
            <a:pPr eaLnBrk="1" hangingPunct="1"/>
            <a:r>
              <a:rPr lang="en-US" altLang="en-US" sz="2400" dirty="0" smtClean="0"/>
              <a:t>Genitourinary Examination</a:t>
            </a:r>
          </a:p>
          <a:p>
            <a:pPr eaLnBrk="1" hangingPunct="1"/>
            <a:r>
              <a:rPr lang="en-US" altLang="en-US" sz="2400" dirty="0" smtClean="0"/>
              <a:t>Hematologic/Lymphatic/Immunologic Examination</a:t>
            </a:r>
          </a:p>
          <a:p>
            <a:pPr eaLnBrk="1" hangingPunct="1"/>
            <a:r>
              <a:rPr lang="en-US" altLang="en-US" sz="2400" dirty="0" smtClean="0"/>
              <a:t>Musculoskeletal Examination</a:t>
            </a:r>
          </a:p>
          <a:p>
            <a:pPr eaLnBrk="1" hangingPunct="1"/>
            <a:r>
              <a:rPr lang="en-US" altLang="en-US" sz="2400" dirty="0" smtClean="0"/>
              <a:t>Neurological Examination</a:t>
            </a:r>
          </a:p>
          <a:p>
            <a:pPr eaLnBrk="1" hangingPunct="1"/>
            <a:r>
              <a:rPr lang="en-US" altLang="en-US" sz="2400" dirty="0" smtClean="0"/>
              <a:t>Psychiatric Examination</a:t>
            </a:r>
          </a:p>
          <a:p>
            <a:pPr eaLnBrk="1" hangingPunct="1"/>
            <a:r>
              <a:rPr lang="en-US" altLang="en-US" sz="2400" dirty="0" smtClean="0"/>
              <a:t>Respiratory Examination</a:t>
            </a:r>
          </a:p>
          <a:p>
            <a:pPr eaLnBrk="1" hangingPunct="1"/>
            <a:r>
              <a:rPr lang="en-US" altLang="en-US" sz="2400" dirty="0" smtClean="0"/>
              <a:t>Skin Examination</a:t>
            </a:r>
          </a:p>
          <a:p>
            <a:pPr eaLnBrk="1" hangingPunct="1"/>
            <a:endParaRPr lang="en-US" altLang="en-US" sz="2800"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43</a:t>
            </a:fld>
            <a:endParaRPr lang="en-US"/>
          </a:p>
        </p:txBody>
      </p:sp>
    </p:spTree>
    <p:extLst>
      <p:ext uri="{BB962C8B-B14F-4D97-AF65-F5344CB8AC3E}">
        <p14:creationId xmlns:p14="http://schemas.microsoft.com/office/powerpoint/2010/main" val="376625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600200"/>
          </a:xfrm>
        </p:spPr>
        <p:txBody>
          <a:bodyPr/>
          <a:lstStyle/>
          <a:p>
            <a:pPr eaLnBrk="1" hangingPunct="1"/>
            <a:r>
              <a:rPr lang="en-US" altLang="en-US" sz="6000" b="1" smtClean="0"/>
              <a:t>EXAMINATION QUESTIONS</a:t>
            </a:r>
          </a:p>
        </p:txBody>
      </p:sp>
      <p:pic>
        <p:nvPicPr>
          <p:cNvPr id="36868" name="Picture 4" descr="questionstud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2209800"/>
            <a:ext cx="39370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BD0D2C58-0E79-4307-93F6-A18D9F102E6D}" type="slidenum">
              <a:rPr lang="en-US" smtClean="0"/>
              <a:pPr>
                <a:defRPr/>
              </a:pPr>
              <a:t>44</a:t>
            </a:fld>
            <a:endParaRPr lang="en-US"/>
          </a:p>
        </p:txBody>
      </p:sp>
    </p:spTree>
    <p:extLst>
      <p:ext uri="{BB962C8B-B14F-4D97-AF65-F5344CB8AC3E}">
        <p14:creationId xmlns:p14="http://schemas.microsoft.com/office/powerpoint/2010/main" val="25431757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526472"/>
            <a:ext cx="8458200" cy="840510"/>
          </a:xfrm>
        </p:spPr>
        <p:txBody>
          <a:bodyPr/>
          <a:lstStyle/>
          <a:p>
            <a:pPr eaLnBrk="1" hangingPunct="1"/>
            <a:r>
              <a:rPr lang="en-US" altLang="en-US" sz="3200" b="1" dirty="0" smtClean="0"/>
              <a:t>MEDICAL DECISION MAKING INCLUDES:</a:t>
            </a:r>
          </a:p>
        </p:txBody>
      </p:sp>
      <p:sp>
        <p:nvSpPr>
          <p:cNvPr id="37891" name="Rectangle 3"/>
          <p:cNvSpPr>
            <a:spLocks noGrp="1" noChangeArrowheads="1"/>
          </p:cNvSpPr>
          <p:nvPr>
            <p:ph type="body" idx="1"/>
          </p:nvPr>
        </p:nvSpPr>
        <p:spPr>
          <a:xfrm>
            <a:off x="304800" y="2057400"/>
            <a:ext cx="8153400" cy="4648200"/>
          </a:xfrm>
        </p:spPr>
        <p:txBody>
          <a:bodyPr/>
          <a:lstStyle/>
          <a:p>
            <a:pPr eaLnBrk="1" hangingPunct="1"/>
            <a:r>
              <a:rPr lang="en-US" altLang="en-US" sz="2800" b="1" u="sng" dirty="0" smtClean="0">
                <a:solidFill>
                  <a:schemeClr val="accent2"/>
                </a:solidFill>
              </a:rPr>
              <a:t>Part A</a:t>
            </a:r>
            <a:r>
              <a:rPr lang="en-US" altLang="en-US" sz="2800" dirty="0" smtClean="0"/>
              <a:t> - Number of Diagnoses or Treatment</a:t>
            </a:r>
          </a:p>
          <a:p>
            <a:pPr eaLnBrk="1" hangingPunct="1">
              <a:buFontTx/>
              <a:buNone/>
            </a:pPr>
            <a:r>
              <a:rPr lang="en-US" altLang="en-US" sz="2800" dirty="0" smtClean="0"/>
              <a:t>                 Options</a:t>
            </a:r>
          </a:p>
          <a:p>
            <a:pPr eaLnBrk="1" hangingPunct="1"/>
            <a:endParaRPr lang="en-US" altLang="en-US" sz="2800" dirty="0" smtClean="0"/>
          </a:p>
          <a:p>
            <a:pPr eaLnBrk="1" hangingPunct="1"/>
            <a:r>
              <a:rPr lang="en-US" altLang="en-US" sz="2800" b="1" u="sng" dirty="0" smtClean="0">
                <a:solidFill>
                  <a:schemeClr val="accent2"/>
                </a:solidFill>
              </a:rPr>
              <a:t>Part B</a:t>
            </a:r>
            <a:r>
              <a:rPr lang="en-US" altLang="en-US" sz="2800" dirty="0" smtClean="0"/>
              <a:t> - Amount and Complexity of Data</a:t>
            </a:r>
          </a:p>
          <a:p>
            <a:pPr eaLnBrk="1" hangingPunct="1"/>
            <a:endParaRPr lang="en-US" altLang="en-US" sz="2800" dirty="0" smtClean="0"/>
          </a:p>
          <a:p>
            <a:pPr eaLnBrk="1" hangingPunct="1"/>
            <a:r>
              <a:rPr lang="en-US" altLang="en-US" sz="2800" b="1" u="sng" dirty="0" smtClean="0">
                <a:solidFill>
                  <a:schemeClr val="accent2"/>
                </a:solidFill>
              </a:rPr>
              <a:t>Part C</a:t>
            </a:r>
            <a:r>
              <a:rPr lang="en-US" altLang="en-US" sz="2800" dirty="0" smtClean="0"/>
              <a:t> - Risk of Significant Complications,</a:t>
            </a:r>
          </a:p>
          <a:p>
            <a:pPr eaLnBrk="1" hangingPunct="1">
              <a:buFontTx/>
              <a:buNone/>
            </a:pPr>
            <a:r>
              <a:rPr lang="en-US" altLang="en-US" sz="2800" dirty="0" smtClean="0"/>
              <a:t>                Morbidity, and Mortality</a:t>
            </a:r>
          </a:p>
          <a:p>
            <a:pPr eaLnBrk="1" hangingPunct="1">
              <a:buFontTx/>
              <a:buNone/>
            </a:pPr>
            <a:endParaRPr lang="en-US" altLang="en-US" sz="2800" dirty="0" smtClean="0"/>
          </a:p>
          <a:p>
            <a:pPr eaLnBrk="1" hangingPunct="1">
              <a:buFontTx/>
              <a:buNone/>
            </a:pPr>
            <a:endParaRPr lang="en-US" altLang="en-US"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45</a:t>
            </a:fld>
            <a:endParaRPr lang="en-US"/>
          </a:p>
        </p:txBody>
      </p:sp>
    </p:spTree>
    <p:extLst>
      <p:ext uri="{BB962C8B-B14F-4D97-AF65-F5344CB8AC3E}">
        <p14:creationId xmlns:p14="http://schemas.microsoft.com/office/powerpoint/2010/main" val="440654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304800"/>
            <a:ext cx="9144000" cy="685014"/>
          </a:xfrm>
        </p:spPr>
        <p:txBody>
          <a:bodyPr>
            <a:normAutofit/>
          </a:bodyPr>
          <a:lstStyle/>
          <a:p>
            <a:r>
              <a:rPr lang="en-US" altLang="en-US" sz="3200" dirty="0" smtClean="0"/>
              <a:t>4 </a:t>
            </a:r>
            <a:r>
              <a:rPr lang="en-US" altLang="en-US" sz="3200" dirty="0" smtClean="0"/>
              <a:t>TYPES OF MEDICAL DECISION MAKING</a:t>
            </a:r>
          </a:p>
        </p:txBody>
      </p:sp>
      <p:sp>
        <p:nvSpPr>
          <p:cNvPr id="38915" name="Content Placeholder 2"/>
          <p:cNvSpPr>
            <a:spLocks noGrp="1"/>
          </p:cNvSpPr>
          <p:nvPr>
            <p:ph idx="1"/>
          </p:nvPr>
        </p:nvSpPr>
        <p:spPr>
          <a:xfrm>
            <a:off x="207389" y="989813"/>
            <a:ext cx="8691513" cy="5731661"/>
          </a:xfrm>
        </p:spPr>
        <p:txBody>
          <a:bodyPr/>
          <a:lstStyle/>
          <a:p>
            <a:pPr eaLnBrk="1" hangingPunct="1">
              <a:lnSpc>
                <a:spcPct val="90000"/>
              </a:lnSpc>
            </a:pPr>
            <a:r>
              <a:rPr lang="en-US" altLang="en-US" sz="2000" b="1" u="sng" dirty="0" smtClean="0">
                <a:solidFill>
                  <a:schemeClr val="accent2"/>
                </a:solidFill>
              </a:rPr>
              <a:t>Straightforward</a:t>
            </a:r>
            <a:r>
              <a:rPr lang="en-US" altLang="en-US" sz="2000" dirty="0" smtClean="0"/>
              <a:t> – minimal diagnoses/management options, minimal to none complexity of data, and  minimal risk of complications and/or </a:t>
            </a:r>
            <a:r>
              <a:rPr lang="en-US" altLang="en-US" sz="2000" dirty="0" smtClean="0"/>
              <a:t>morbidity/mortality</a:t>
            </a:r>
          </a:p>
          <a:p>
            <a:pPr lvl="1">
              <a:lnSpc>
                <a:spcPct val="90000"/>
              </a:lnSpc>
            </a:pPr>
            <a:r>
              <a:rPr lang="en-US" altLang="en-US" sz="1600" dirty="0" smtClean="0">
                <a:solidFill>
                  <a:schemeClr val="accent2"/>
                </a:solidFill>
              </a:rPr>
              <a:t>99201/99202/99212/99221/99231</a:t>
            </a:r>
            <a:endParaRPr lang="en-US" altLang="en-US" sz="1600" dirty="0" smtClean="0">
              <a:solidFill>
                <a:schemeClr val="accent2"/>
              </a:solidFill>
            </a:endParaRPr>
          </a:p>
          <a:p>
            <a:pPr eaLnBrk="1" hangingPunct="1">
              <a:lnSpc>
                <a:spcPct val="90000"/>
              </a:lnSpc>
              <a:buFontTx/>
              <a:buNone/>
            </a:pPr>
            <a:endParaRPr lang="en-US" altLang="en-US" sz="2000" dirty="0" smtClean="0"/>
          </a:p>
          <a:p>
            <a:pPr eaLnBrk="1" hangingPunct="1">
              <a:lnSpc>
                <a:spcPct val="90000"/>
              </a:lnSpc>
            </a:pPr>
            <a:r>
              <a:rPr lang="en-US" altLang="en-US" sz="2000" b="1" u="sng" dirty="0" smtClean="0">
                <a:solidFill>
                  <a:schemeClr val="accent2"/>
                </a:solidFill>
              </a:rPr>
              <a:t>Low Complexity </a:t>
            </a:r>
            <a:r>
              <a:rPr lang="en-US" altLang="en-US" sz="2000" dirty="0" smtClean="0"/>
              <a:t>–  limited diagnoses/management options, limited complexity of data, and low risk of complications and/or </a:t>
            </a:r>
            <a:r>
              <a:rPr lang="en-US" altLang="en-US" sz="2000" dirty="0" smtClean="0"/>
              <a:t>morbidity/mortality</a:t>
            </a:r>
          </a:p>
          <a:p>
            <a:pPr lvl="1">
              <a:lnSpc>
                <a:spcPct val="90000"/>
              </a:lnSpc>
            </a:pPr>
            <a:r>
              <a:rPr lang="en-US" altLang="en-US" sz="1600" dirty="0" smtClean="0">
                <a:solidFill>
                  <a:schemeClr val="accent2"/>
                </a:solidFill>
              </a:rPr>
              <a:t>99203/99213/99221/99231</a:t>
            </a:r>
            <a:endParaRPr lang="en-US" altLang="en-US" sz="1600" dirty="0" smtClean="0">
              <a:solidFill>
                <a:schemeClr val="accent2"/>
              </a:solidFill>
            </a:endParaRPr>
          </a:p>
          <a:p>
            <a:pPr eaLnBrk="1" hangingPunct="1">
              <a:lnSpc>
                <a:spcPct val="90000"/>
              </a:lnSpc>
            </a:pPr>
            <a:endParaRPr lang="en-US" altLang="en-US" sz="2000" dirty="0" smtClean="0"/>
          </a:p>
          <a:p>
            <a:pPr eaLnBrk="1" hangingPunct="1">
              <a:lnSpc>
                <a:spcPct val="90000"/>
              </a:lnSpc>
            </a:pPr>
            <a:r>
              <a:rPr lang="en-US" altLang="en-US" sz="2000" b="1" u="sng" dirty="0" smtClean="0">
                <a:solidFill>
                  <a:schemeClr val="accent2"/>
                </a:solidFill>
              </a:rPr>
              <a:t>Moderate Complexity </a:t>
            </a:r>
            <a:r>
              <a:rPr lang="en-US" altLang="en-US" sz="2000" dirty="0" smtClean="0"/>
              <a:t>–  multiple diagnoses/management options, moderate complexity of data, and moderate risk of complications and/or </a:t>
            </a:r>
            <a:r>
              <a:rPr lang="en-US" altLang="en-US" sz="2000" dirty="0" smtClean="0"/>
              <a:t>morbidity/mortality</a:t>
            </a:r>
          </a:p>
          <a:p>
            <a:pPr lvl="1">
              <a:lnSpc>
                <a:spcPct val="90000"/>
              </a:lnSpc>
            </a:pPr>
            <a:r>
              <a:rPr lang="en-US" altLang="en-US" sz="1600" dirty="0" smtClean="0">
                <a:solidFill>
                  <a:schemeClr val="accent2"/>
                </a:solidFill>
              </a:rPr>
              <a:t>99204/99214/99222/99232</a:t>
            </a:r>
            <a:endParaRPr lang="en-US" altLang="en-US" sz="1600" dirty="0" smtClean="0">
              <a:solidFill>
                <a:schemeClr val="accent2"/>
              </a:solidFill>
            </a:endParaRPr>
          </a:p>
          <a:p>
            <a:pPr eaLnBrk="1" hangingPunct="1">
              <a:lnSpc>
                <a:spcPct val="90000"/>
              </a:lnSpc>
              <a:buFontTx/>
              <a:buNone/>
            </a:pPr>
            <a:endParaRPr lang="en-US" altLang="en-US" sz="2000" dirty="0" smtClean="0"/>
          </a:p>
          <a:p>
            <a:pPr eaLnBrk="1" hangingPunct="1">
              <a:lnSpc>
                <a:spcPct val="90000"/>
              </a:lnSpc>
            </a:pPr>
            <a:r>
              <a:rPr lang="en-US" altLang="en-US" sz="2000" b="1" u="sng" dirty="0" smtClean="0">
                <a:solidFill>
                  <a:schemeClr val="accent2"/>
                </a:solidFill>
              </a:rPr>
              <a:t>High Complexity </a:t>
            </a:r>
            <a:r>
              <a:rPr lang="en-US" altLang="en-US" sz="2000" dirty="0" smtClean="0"/>
              <a:t>–  extensive diagnoses/management options, extensive complexity of data, and high risk of complications and/or </a:t>
            </a:r>
            <a:r>
              <a:rPr lang="en-US" altLang="en-US" sz="2000" dirty="0" smtClean="0"/>
              <a:t>morbidity/mortality</a:t>
            </a:r>
          </a:p>
          <a:p>
            <a:pPr lvl="1">
              <a:lnSpc>
                <a:spcPct val="90000"/>
              </a:lnSpc>
            </a:pPr>
            <a:r>
              <a:rPr lang="en-US" altLang="en-US" sz="1600" dirty="0" smtClean="0">
                <a:solidFill>
                  <a:schemeClr val="accent2"/>
                </a:solidFill>
              </a:rPr>
              <a:t>99205/99215/99223/99233</a:t>
            </a:r>
            <a:endParaRPr lang="en-US" altLang="en-US" sz="1600" dirty="0" smtClean="0">
              <a:solidFill>
                <a:schemeClr val="accent2"/>
              </a:solidFill>
            </a:endParaRP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46</a:t>
            </a:fld>
            <a:endParaRPr lang="en-US"/>
          </a:p>
        </p:txBody>
      </p:sp>
    </p:spTree>
    <p:extLst>
      <p:ext uri="{BB962C8B-B14F-4D97-AF65-F5344CB8AC3E}">
        <p14:creationId xmlns:p14="http://schemas.microsoft.com/office/powerpoint/2010/main" val="1355510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228600"/>
            <a:ext cx="8763000" cy="1066800"/>
          </a:xfrm>
        </p:spPr>
        <p:txBody>
          <a:bodyPr/>
          <a:lstStyle/>
          <a:p>
            <a:pPr eaLnBrk="1" hangingPunct="1"/>
            <a:r>
              <a:rPr lang="en-US" altLang="en-US" b="1" smtClean="0"/>
              <a:t>MEDICAL DECISION MAKING</a:t>
            </a:r>
          </a:p>
        </p:txBody>
      </p:sp>
      <p:sp>
        <p:nvSpPr>
          <p:cNvPr id="39939" name="Rectangle 3"/>
          <p:cNvSpPr>
            <a:spLocks noGrp="1" noChangeArrowheads="1"/>
          </p:cNvSpPr>
          <p:nvPr>
            <p:ph type="body" idx="1"/>
          </p:nvPr>
        </p:nvSpPr>
        <p:spPr>
          <a:xfrm>
            <a:off x="304800" y="1295400"/>
            <a:ext cx="8534400" cy="5257800"/>
          </a:xfrm>
        </p:spPr>
        <p:txBody>
          <a:bodyPr/>
          <a:lstStyle/>
          <a:p>
            <a:pPr eaLnBrk="1" hangingPunct="1">
              <a:lnSpc>
                <a:spcPct val="90000"/>
              </a:lnSpc>
            </a:pPr>
            <a:r>
              <a:rPr lang="en-US" altLang="en-US" sz="2800" smtClean="0"/>
              <a:t>Medical Decision Making refers to the complexity of establishing a diagnosis and/or selecting a management option as measured by:</a:t>
            </a:r>
          </a:p>
          <a:p>
            <a:pPr eaLnBrk="1" hangingPunct="1">
              <a:lnSpc>
                <a:spcPct val="90000"/>
              </a:lnSpc>
              <a:buFontTx/>
              <a:buNone/>
            </a:pPr>
            <a:endParaRPr lang="en-US" altLang="en-US" sz="2800" smtClean="0"/>
          </a:p>
          <a:p>
            <a:pPr lvl="1" eaLnBrk="1" hangingPunct="1">
              <a:lnSpc>
                <a:spcPct val="90000"/>
              </a:lnSpc>
            </a:pPr>
            <a:r>
              <a:rPr lang="en-US" altLang="en-US" sz="2400" smtClean="0"/>
              <a:t>The number of possible diagnoses and/or the number of management options that must be considered;</a:t>
            </a:r>
          </a:p>
          <a:p>
            <a:pPr lvl="1" eaLnBrk="1" hangingPunct="1">
              <a:lnSpc>
                <a:spcPct val="90000"/>
              </a:lnSpc>
            </a:pPr>
            <a:r>
              <a:rPr lang="en-US" altLang="en-US" sz="2400" smtClean="0"/>
              <a:t>The amount and/or complexity of medical records, diagnostic tests, and/or other information that must be obtained, reviewed, and analyzed; and</a:t>
            </a:r>
          </a:p>
          <a:p>
            <a:pPr lvl="1" eaLnBrk="1" hangingPunct="1">
              <a:lnSpc>
                <a:spcPct val="90000"/>
              </a:lnSpc>
            </a:pPr>
            <a:r>
              <a:rPr lang="en-US" altLang="en-US" sz="2400" smtClean="0"/>
              <a:t>The risk of significant complications, morbidity, and/or mortality, as well as co-morbidities, associated with the patient’s presenting problem(s), the diagnostic procedure, and/or the possible management options </a:t>
            </a: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47</a:t>
            </a:fld>
            <a:endParaRPr lang="en-US"/>
          </a:p>
        </p:txBody>
      </p:sp>
    </p:spTree>
    <p:extLst>
      <p:ext uri="{BB962C8B-B14F-4D97-AF65-F5344CB8AC3E}">
        <p14:creationId xmlns:p14="http://schemas.microsoft.com/office/powerpoint/2010/main" val="39247731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40145" y="341744"/>
            <a:ext cx="8626764" cy="953655"/>
          </a:xfrm>
        </p:spPr>
        <p:txBody>
          <a:bodyPr>
            <a:normAutofit fontScale="90000"/>
          </a:bodyPr>
          <a:lstStyle/>
          <a:p>
            <a:pPr eaLnBrk="1" hangingPunct="1"/>
            <a:r>
              <a:rPr lang="en-US" altLang="en-US" sz="3200" b="1" dirty="0" smtClean="0"/>
              <a:t>NUMBER OF DIAGNOSES OR TREATMENT OPTIONS</a:t>
            </a:r>
          </a:p>
        </p:txBody>
      </p:sp>
      <p:sp>
        <p:nvSpPr>
          <p:cNvPr id="40963" name="Rectangle 3"/>
          <p:cNvSpPr>
            <a:spLocks noGrp="1" noChangeArrowheads="1"/>
          </p:cNvSpPr>
          <p:nvPr>
            <p:ph type="body" idx="1"/>
          </p:nvPr>
        </p:nvSpPr>
        <p:spPr>
          <a:xfrm>
            <a:off x="685800" y="1447800"/>
            <a:ext cx="7772400" cy="5165436"/>
          </a:xfrm>
        </p:spPr>
        <p:txBody>
          <a:bodyPr/>
          <a:lstStyle/>
          <a:p>
            <a:pPr eaLnBrk="1" hangingPunct="1">
              <a:lnSpc>
                <a:spcPct val="90000"/>
              </a:lnSpc>
            </a:pPr>
            <a:r>
              <a:rPr lang="en-US" altLang="en-US" sz="2400" dirty="0" smtClean="0"/>
              <a:t>Problems improving or resolving are less complex than those worsening or not improving as expected.</a:t>
            </a:r>
          </a:p>
          <a:p>
            <a:pPr eaLnBrk="1" hangingPunct="1">
              <a:lnSpc>
                <a:spcPct val="90000"/>
              </a:lnSpc>
            </a:pPr>
            <a:r>
              <a:rPr lang="en-US" altLang="en-US" sz="2400" dirty="0" smtClean="0"/>
              <a:t>Presenting problems with established diagnoses mean documentation </a:t>
            </a:r>
            <a:r>
              <a:rPr lang="en-US" altLang="en-US" sz="2400" b="1" i="1" dirty="0" smtClean="0">
                <a:solidFill>
                  <a:schemeClr val="accent2"/>
                </a:solidFill>
              </a:rPr>
              <a:t>must</a:t>
            </a:r>
            <a:r>
              <a:rPr lang="en-US" altLang="en-US" sz="2400" dirty="0" smtClean="0">
                <a:solidFill>
                  <a:srgbClr val="FFFF00"/>
                </a:solidFill>
              </a:rPr>
              <a:t> </a:t>
            </a:r>
            <a:r>
              <a:rPr lang="en-US" altLang="en-US" sz="2400" dirty="0" smtClean="0"/>
              <a:t>say if the problem is:</a:t>
            </a:r>
          </a:p>
          <a:p>
            <a:pPr eaLnBrk="1" hangingPunct="1">
              <a:lnSpc>
                <a:spcPct val="90000"/>
              </a:lnSpc>
            </a:pPr>
            <a:endParaRPr lang="en-US" altLang="en-US" sz="2400" dirty="0" smtClean="0"/>
          </a:p>
          <a:p>
            <a:pPr lvl="1" eaLnBrk="1" hangingPunct="1">
              <a:lnSpc>
                <a:spcPct val="90000"/>
              </a:lnSpc>
            </a:pPr>
            <a:r>
              <a:rPr lang="en-US" altLang="en-US" sz="2000" dirty="0" smtClean="0"/>
              <a:t>Improving, well-controlled, resolving, or resolved</a:t>
            </a:r>
          </a:p>
          <a:p>
            <a:pPr lvl="1" eaLnBrk="1" hangingPunct="1">
              <a:lnSpc>
                <a:spcPct val="90000"/>
              </a:lnSpc>
            </a:pPr>
            <a:r>
              <a:rPr lang="en-US" altLang="en-US" sz="2000" dirty="0" smtClean="0"/>
              <a:t>Inadequately controlled, worsening, or failing to change as expected.</a:t>
            </a:r>
          </a:p>
          <a:p>
            <a:pPr lvl="1" eaLnBrk="1" hangingPunct="1">
              <a:lnSpc>
                <a:spcPct val="90000"/>
              </a:lnSpc>
              <a:buFontTx/>
              <a:buNone/>
            </a:pPr>
            <a:endParaRPr lang="en-US" altLang="en-US" sz="2000" dirty="0" smtClean="0"/>
          </a:p>
          <a:p>
            <a:pPr eaLnBrk="1" hangingPunct="1">
              <a:lnSpc>
                <a:spcPct val="90000"/>
              </a:lnSpc>
            </a:pPr>
            <a:r>
              <a:rPr lang="en-US" altLang="en-US" sz="2000" dirty="0" smtClean="0"/>
              <a:t>This element is based on the number and type of problems addressed during the encounter, the complexity of establishing a diagnosis, and the management decisions that must be made.   The number and type of diagnostic tests may be an indicator of the number of possible diagnoses.  The need to seek advice from others is another indicator of the complexity of diagnostic or management problems</a:t>
            </a: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48</a:t>
            </a:fld>
            <a:endParaRPr lang="en-US"/>
          </a:p>
        </p:txBody>
      </p:sp>
    </p:spTree>
    <p:extLst>
      <p:ext uri="{BB962C8B-B14F-4D97-AF65-F5344CB8AC3E}">
        <p14:creationId xmlns:p14="http://schemas.microsoft.com/office/powerpoint/2010/main" val="3639199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96838" y="304800"/>
            <a:ext cx="89519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endParaRPr lang="en-US" altLang="en-US" sz="4400" b="0">
              <a:solidFill>
                <a:schemeClr val="tx2"/>
              </a:solidFill>
            </a:endParaRPr>
          </a:p>
        </p:txBody>
      </p:sp>
      <p:pic>
        <p:nvPicPr>
          <p:cNvPr id="39939" name="Picture 3" descr="d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799"/>
            <a:ext cx="9144000" cy="65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2A72355B-D2EC-4EDB-8B7A-5FA51C0CA2C1}" type="slidenum">
              <a:rPr lang="en-US" smtClean="0"/>
              <a:pPr>
                <a:defRPr/>
              </a:pPr>
              <a:t>49</a:t>
            </a:fld>
            <a:endParaRPr lang="en-US"/>
          </a:p>
        </p:txBody>
      </p:sp>
    </p:spTree>
    <p:extLst>
      <p:ext uri="{BB962C8B-B14F-4D97-AF65-F5344CB8AC3E}">
        <p14:creationId xmlns:p14="http://schemas.microsoft.com/office/powerpoint/2010/main" val="1762961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905000"/>
            <a:ext cx="8229600" cy="3352800"/>
          </a:xfrm>
        </p:spPr>
        <p:txBody>
          <a:bodyPr/>
          <a:lstStyle/>
          <a:p>
            <a:r>
              <a:rPr lang="en-US" altLang="en-US" smtClean="0"/>
              <a:t>Health Care Fraud Prevention and Enforcement Action(HEAT) Strike Force Teams</a:t>
            </a:r>
          </a:p>
          <a:p>
            <a:r>
              <a:rPr lang="en-US" altLang="en-US" smtClean="0"/>
              <a:t>Zone Program Integrity Contractors</a:t>
            </a:r>
          </a:p>
          <a:p>
            <a:r>
              <a:rPr lang="en-US" altLang="en-US" smtClean="0"/>
              <a:t>National Benefit Integrity (NBI) MEDIC</a:t>
            </a:r>
          </a:p>
          <a:p>
            <a:r>
              <a:rPr lang="en-US" altLang="en-US" smtClean="0"/>
              <a:t>Recovery Audit Program</a:t>
            </a:r>
          </a:p>
          <a:p>
            <a:r>
              <a:rPr lang="en-US" altLang="en-US" smtClean="0"/>
              <a:t>Medicaid Integrity Contractors</a:t>
            </a:r>
          </a:p>
        </p:txBody>
      </p:sp>
      <p:sp>
        <p:nvSpPr>
          <p:cNvPr id="3" name="Title 2"/>
          <p:cNvSpPr>
            <a:spLocks noGrp="1"/>
          </p:cNvSpPr>
          <p:nvPr>
            <p:ph type="title"/>
          </p:nvPr>
        </p:nvSpPr>
        <p:spPr/>
        <p:txBody>
          <a:bodyPr>
            <a:normAutofit fontScale="90000"/>
          </a:bodyPr>
          <a:lstStyle/>
          <a:p>
            <a:pPr>
              <a:defRPr/>
            </a:pPr>
            <a:r>
              <a:rPr lang="en-US" dirty="0" smtClean="0"/>
              <a:t>The CMS Program Integrity Contractors</a:t>
            </a:r>
            <a:endParaRPr lang="en-US" dirty="0"/>
          </a:p>
        </p:txBody>
      </p:sp>
      <p:sp>
        <p:nvSpPr>
          <p:cNvPr id="5" name="Slide Number Placeholder 4"/>
          <p:cNvSpPr>
            <a:spLocks noGrp="1"/>
          </p:cNvSpPr>
          <p:nvPr>
            <p:ph type="sldNum" sz="quarter" idx="12"/>
          </p:nvPr>
        </p:nvSpPr>
        <p:spPr/>
        <p:txBody>
          <a:bodyPr/>
          <a:lstStyle/>
          <a:p>
            <a:pPr>
              <a:defRPr/>
            </a:pPr>
            <a:fld id="{0B4461CB-4CA9-2A43-A3FA-624E1DA485A6}" type="slidenum">
              <a:rPr lang="en-US" smtClean="0"/>
              <a:pPr>
                <a:defRPr/>
              </a:pPr>
              <a:t>5</a:t>
            </a:fld>
            <a:endParaRPr lang="en-US"/>
          </a:p>
        </p:txBody>
      </p:sp>
    </p:spTree>
    <p:extLst>
      <p:ext uri="{BB962C8B-B14F-4D97-AF65-F5344CB8AC3E}">
        <p14:creationId xmlns:p14="http://schemas.microsoft.com/office/powerpoint/2010/main" val="30657770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304800" y="228600"/>
            <a:ext cx="8610600" cy="685800"/>
          </a:xfrm>
        </p:spPr>
        <p:txBody>
          <a:bodyPr/>
          <a:lstStyle/>
          <a:p>
            <a:pPr eaLnBrk="1" hangingPunct="1"/>
            <a:r>
              <a:rPr lang="en-US" altLang="en-US" sz="3200" b="1" smtClean="0"/>
              <a:t>AMOUNT AND/OR COMPLEXITY OF DATA</a:t>
            </a:r>
            <a:r>
              <a:rPr lang="en-US" altLang="en-US" sz="3200" smtClean="0"/>
              <a:t>	</a:t>
            </a:r>
          </a:p>
        </p:txBody>
      </p:sp>
      <p:sp>
        <p:nvSpPr>
          <p:cNvPr id="41987" name="Rectangle 1027"/>
          <p:cNvSpPr>
            <a:spLocks noGrp="1" noChangeArrowheads="1"/>
          </p:cNvSpPr>
          <p:nvPr>
            <p:ph type="body" idx="1"/>
          </p:nvPr>
        </p:nvSpPr>
        <p:spPr>
          <a:xfrm>
            <a:off x="228600" y="1394691"/>
            <a:ext cx="8610600" cy="5326784"/>
          </a:xfrm>
        </p:spPr>
        <p:txBody>
          <a:bodyPr/>
          <a:lstStyle/>
          <a:p>
            <a:pPr eaLnBrk="1" hangingPunct="1">
              <a:lnSpc>
                <a:spcPct val="90000"/>
              </a:lnSpc>
            </a:pPr>
            <a:r>
              <a:rPr lang="en-US" altLang="en-US" sz="2800" dirty="0" smtClean="0"/>
              <a:t>The amount and complexity of data to be reviewed depends on the types of diagnostic testing ordered and/or reviewed:</a:t>
            </a:r>
          </a:p>
          <a:p>
            <a:pPr marL="0" indent="0" eaLnBrk="1" hangingPunct="1">
              <a:lnSpc>
                <a:spcPct val="90000"/>
              </a:lnSpc>
              <a:buNone/>
            </a:pPr>
            <a:endParaRPr lang="en-US" altLang="en-US" sz="2800" dirty="0" smtClean="0"/>
          </a:p>
          <a:p>
            <a:pPr lvl="1" eaLnBrk="1" hangingPunct="1">
              <a:lnSpc>
                <a:spcPct val="90000"/>
              </a:lnSpc>
            </a:pPr>
            <a:r>
              <a:rPr lang="en-US" altLang="en-US" sz="2000" dirty="0" smtClean="0"/>
              <a:t>Lab tests</a:t>
            </a:r>
          </a:p>
          <a:p>
            <a:pPr lvl="1" eaLnBrk="1" hangingPunct="1">
              <a:lnSpc>
                <a:spcPct val="90000"/>
              </a:lnSpc>
            </a:pPr>
            <a:r>
              <a:rPr lang="en-US" altLang="en-US" sz="2000" dirty="0" smtClean="0"/>
              <a:t>Radiology studies</a:t>
            </a:r>
          </a:p>
          <a:p>
            <a:pPr lvl="1" eaLnBrk="1" hangingPunct="1">
              <a:lnSpc>
                <a:spcPct val="90000"/>
              </a:lnSpc>
            </a:pPr>
            <a:r>
              <a:rPr lang="en-US" altLang="en-US" sz="2000" dirty="0" smtClean="0"/>
              <a:t>Non-invasive medicine studies</a:t>
            </a:r>
          </a:p>
          <a:p>
            <a:pPr lvl="1" eaLnBrk="1" hangingPunct="1">
              <a:lnSpc>
                <a:spcPct val="90000"/>
              </a:lnSpc>
            </a:pPr>
            <a:r>
              <a:rPr lang="en-US" altLang="en-US" sz="2000" dirty="0" smtClean="0"/>
              <a:t>Discussion with interpreting physician</a:t>
            </a:r>
          </a:p>
          <a:p>
            <a:pPr lvl="1" eaLnBrk="1" hangingPunct="1">
              <a:lnSpc>
                <a:spcPct val="90000"/>
              </a:lnSpc>
            </a:pPr>
            <a:r>
              <a:rPr lang="en-US" altLang="en-US" sz="2000" dirty="0" smtClean="0"/>
              <a:t>Independent visualization with interpretation</a:t>
            </a:r>
          </a:p>
          <a:p>
            <a:pPr lvl="1" eaLnBrk="1" hangingPunct="1">
              <a:lnSpc>
                <a:spcPct val="90000"/>
              </a:lnSpc>
            </a:pPr>
            <a:r>
              <a:rPr lang="en-US" altLang="en-US" sz="2000" dirty="0" smtClean="0"/>
              <a:t>Decision to obtain old records</a:t>
            </a:r>
          </a:p>
          <a:p>
            <a:pPr lvl="1" eaLnBrk="1" hangingPunct="1">
              <a:lnSpc>
                <a:spcPct val="90000"/>
              </a:lnSpc>
            </a:pPr>
            <a:r>
              <a:rPr lang="en-US" altLang="en-US" sz="2000" dirty="0" smtClean="0"/>
              <a:t>Review and summary of old medical records</a:t>
            </a:r>
          </a:p>
          <a:p>
            <a:pPr lvl="1" eaLnBrk="1" hangingPunct="1">
              <a:lnSpc>
                <a:spcPct val="90000"/>
              </a:lnSpc>
            </a:pPr>
            <a:r>
              <a:rPr lang="en-US" altLang="en-US" sz="2000" dirty="0" smtClean="0"/>
              <a:t>Obtaining history from someone other than the </a:t>
            </a:r>
            <a:r>
              <a:rPr lang="en-US" altLang="en-US" sz="2000" dirty="0" smtClean="0"/>
              <a:t>patient beyond what is normally obtained during the visit</a:t>
            </a:r>
            <a:endParaRPr lang="en-US" altLang="en-US" sz="2000"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50</a:t>
            </a:fld>
            <a:endParaRPr lang="en-US"/>
          </a:p>
        </p:txBody>
      </p:sp>
    </p:spTree>
    <p:extLst>
      <p:ext uri="{BB962C8B-B14F-4D97-AF65-F5344CB8AC3E}">
        <p14:creationId xmlns:p14="http://schemas.microsoft.com/office/powerpoint/2010/main" val="1791805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8600"/>
          <a:ext cx="8763000" cy="6477000"/>
        </p:xfrm>
        <a:graphic>
          <a:graphicData uri="http://schemas.openxmlformats.org/drawingml/2006/table">
            <a:tbl>
              <a:tblPr/>
              <a:tblGrid>
                <a:gridCol w="928526">
                  <a:extLst>
                    <a:ext uri="{9D8B030D-6E8A-4147-A177-3AD203B41FA5}">
                      <a16:colId xmlns:a16="http://schemas.microsoft.com/office/drawing/2014/main" val="20000"/>
                    </a:ext>
                  </a:extLst>
                </a:gridCol>
                <a:gridCol w="3496486">
                  <a:extLst>
                    <a:ext uri="{9D8B030D-6E8A-4147-A177-3AD203B41FA5}">
                      <a16:colId xmlns:a16="http://schemas.microsoft.com/office/drawing/2014/main" val="20001"/>
                    </a:ext>
                  </a:extLst>
                </a:gridCol>
                <a:gridCol w="4337988">
                  <a:extLst>
                    <a:ext uri="{9D8B030D-6E8A-4147-A177-3AD203B41FA5}">
                      <a16:colId xmlns:a16="http://schemas.microsoft.com/office/drawing/2014/main" val="20002"/>
                    </a:ext>
                  </a:extLst>
                </a:gridCol>
              </a:tblGrid>
              <a:tr h="768203">
                <a:tc>
                  <a:txBody>
                    <a:bodyPr/>
                    <a:lstStyle/>
                    <a:p>
                      <a:pPr algn="l" fontAlgn="t"/>
                      <a:r>
                        <a:rPr lang="en-US" sz="1400" b="1" i="0" u="none" strike="noStrike" dirty="0">
                          <a:solidFill>
                            <a:srgbClr val="000000"/>
                          </a:solidFill>
                          <a:latin typeface="Calibri"/>
                        </a:rPr>
                        <a:t>B</a:t>
                      </a:r>
                    </a:p>
                  </a:txBody>
                  <a:tcPr marL="9451" marR="9451" marT="94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dirty="0">
                          <a:solidFill>
                            <a:srgbClr val="000000"/>
                          </a:solidFill>
                          <a:latin typeface="Calibri" pitchFamily="34" charset="0"/>
                        </a:rPr>
                        <a:t>Amount and/or Complexity of Data to be reviewed</a:t>
                      </a:r>
                    </a:p>
                  </a:txBody>
                  <a:tcPr marL="9451" marR="9451" marT="9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16317">
                <a:tc gridSpan="2">
                  <a:txBody>
                    <a:bodyPr/>
                    <a:lstStyle/>
                    <a:p>
                      <a:pPr algn="ctr" fontAlgn="t"/>
                      <a:r>
                        <a:rPr lang="en-US" sz="1400" b="1" i="0" u="none" strike="noStrike" dirty="0">
                          <a:solidFill>
                            <a:srgbClr val="000000"/>
                          </a:solidFill>
                          <a:latin typeface="Calibri" pitchFamily="34" charset="0"/>
                        </a:rPr>
                        <a:t>Data to be reviewed</a:t>
                      </a:r>
                    </a:p>
                  </a:txBody>
                  <a:tcPr marL="9451" marR="9451" marT="94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1" i="0" u="none" strike="noStrike" dirty="0">
                          <a:solidFill>
                            <a:srgbClr val="000000"/>
                          </a:solidFill>
                          <a:latin typeface="Calibri" pitchFamily="34" charset="0"/>
                        </a:rPr>
                        <a:t>Points</a:t>
                      </a:r>
                    </a:p>
                  </a:txBody>
                  <a:tcPr marL="9451" marR="9451" marT="9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2010">
                <a:tc gridSpan="2">
                  <a:txBody>
                    <a:bodyPr/>
                    <a:lstStyle/>
                    <a:p>
                      <a:pPr algn="l" fontAlgn="t"/>
                      <a:r>
                        <a:rPr lang="en-US" sz="1400" b="0" i="0" u="none" strike="noStrike">
                          <a:solidFill>
                            <a:srgbClr val="000000"/>
                          </a:solidFill>
                          <a:latin typeface="Calibri" pitchFamily="34" charset="0"/>
                        </a:rPr>
                        <a:t>Review and/or order of clinical lab tests</a:t>
                      </a:r>
                    </a:p>
                  </a:txBody>
                  <a:tcPr marL="9451" marR="9451" marT="94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0" i="0" u="none" strike="noStrike" dirty="0">
                          <a:solidFill>
                            <a:srgbClr val="000000"/>
                          </a:solidFill>
                          <a:latin typeface="Calibri" pitchFamily="34" charset="0"/>
                        </a:rPr>
                        <a:t>1</a:t>
                      </a:r>
                    </a:p>
                  </a:txBody>
                  <a:tcPr marL="9451" marR="9451" marT="9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2763">
                <a:tc gridSpan="2">
                  <a:txBody>
                    <a:bodyPr/>
                    <a:lstStyle/>
                    <a:p>
                      <a:pPr algn="l" fontAlgn="t"/>
                      <a:r>
                        <a:rPr lang="en-US" sz="1400" b="0" i="0" u="none" strike="noStrike">
                          <a:solidFill>
                            <a:srgbClr val="000000"/>
                          </a:solidFill>
                          <a:latin typeface="Calibri" pitchFamily="34" charset="0"/>
                        </a:rPr>
                        <a:t>Review and/or order of tests in the radiology section of CPT</a:t>
                      </a:r>
                    </a:p>
                  </a:txBody>
                  <a:tcPr marL="9451" marR="9451" marT="94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0" i="0" u="none" strike="noStrike" dirty="0">
                          <a:solidFill>
                            <a:srgbClr val="000000"/>
                          </a:solidFill>
                          <a:latin typeface="Calibri" pitchFamily="34" charset="0"/>
                        </a:rPr>
                        <a:t>1</a:t>
                      </a:r>
                    </a:p>
                  </a:txBody>
                  <a:tcPr marL="9451" marR="9451" marT="9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7700">
                <a:tc gridSpan="2">
                  <a:txBody>
                    <a:bodyPr/>
                    <a:lstStyle/>
                    <a:p>
                      <a:pPr algn="l" fontAlgn="t"/>
                      <a:r>
                        <a:rPr lang="en-US" sz="1400" b="0" i="0" u="none" strike="noStrike">
                          <a:solidFill>
                            <a:srgbClr val="000000"/>
                          </a:solidFill>
                          <a:latin typeface="Calibri" pitchFamily="34" charset="0"/>
                        </a:rPr>
                        <a:t>Review and/or order of tests in the medicine section of CPT</a:t>
                      </a:r>
                    </a:p>
                  </a:txBody>
                  <a:tcPr marL="9451" marR="9451" marT="94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0" i="0" u="none" strike="noStrike" dirty="0">
                          <a:solidFill>
                            <a:srgbClr val="000000"/>
                          </a:solidFill>
                          <a:latin typeface="Calibri" pitchFamily="34" charset="0"/>
                        </a:rPr>
                        <a:t>1</a:t>
                      </a:r>
                    </a:p>
                  </a:txBody>
                  <a:tcPr marL="9451" marR="9451" marT="9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6821">
                <a:tc gridSpan="2">
                  <a:txBody>
                    <a:bodyPr/>
                    <a:lstStyle/>
                    <a:p>
                      <a:pPr algn="l" fontAlgn="t"/>
                      <a:r>
                        <a:rPr lang="en-US" sz="1400" b="0" i="0" u="none" strike="noStrike">
                          <a:solidFill>
                            <a:srgbClr val="000000"/>
                          </a:solidFill>
                          <a:latin typeface="Calibri" pitchFamily="34" charset="0"/>
                        </a:rPr>
                        <a:t>Discussion of test results with performing physician</a:t>
                      </a:r>
                    </a:p>
                  </a:txBody>
                  <a:tcPr marL="9451" marR="9451" marT="94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0" i="0" u="none" strike="noStrike" dirty="0">
                          <a:solidFill>
                            <a:srgbClr val="000000"/>
                          </a:solidFill>
                          <a:latin typeface="Calibri" pitchFamily="34" charset="0"/>
                        </a:rPr>
                        <a:t>1</a:t>
                      </a:r>
                    </a:p>
                  </a:txBody>
                  <a:tcPr marL="9451" marR="9451" marT="9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32638">
                <a:tc gridSpan="2">
                  <a:txBody>
                    <a:bodyPr/>
                    <a:lstStyle/>
                    <a:p>
                      <a:pPr algn="l" fontAlgn="t"/>
                      <a:r>
                        <a:rPr lang="en-US" sz="1400" b="0" i="0" u="none" strike="noStrike">
                          <a:solidFill>
                            <a:srgbClr val="000000"/>
                          </a:solidFill>
                          <a:latin typeface="Calibri" pitchFamily="34" charset="0"/>
                        </a:rPr>
                        <a:t>Decision to obtain old records and/or obtain history from someone other than patient</a:t>
                      </a:r>
                    </a:p>
                  </a:txBody>
                  <a:tcPr marL="9451" marR="9451" marT="94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0" i="0" u="none" strike="noStrike" dirty="0">
                          <a:solidFill>
                            <a:srgbClr val="000000"/>
                          </a:solidFill>
                          <a:latin typeface="Calibri" pitchFamily="34" charset="0"/>
                        </a:rPr>
                        <a:t>1</a:t>
                      </a:r>
                    </a:p>
                  </a:txBody>
                  <a:tcPr marL="9451" marR="9451" marT="9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44772">
                <a:tc gridSpan="2">
                  <a:txBody>
                    <a:bodyPr/>
                    <a:lstStyle/>
                    <a:p>
                      <a:pPr algn="l" fontAlgn="t"/>
                      <a:r>
                        <a:rPr lang="en-US" sz="1400" b="0" i="0" u="none" strike="noStrike">
                          <a:solidFill>
                            <a:srgbClr val="000000"/>
                          </a:solidFill>
                          <a:latin typeface="Calibri" pitchFamily="34" charset="0"/>
                        </a:rPr>
                        <a:t>Review and summarization of old records and/or obtaining history from someone other than patient and/or discussion of case with another health care provider</a:t>
                      </a:r>
                    </a:p>
                  </a:txBody>
                  <a:tcPr marL="9451" marR="9451" marT="94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0" i="0" u="none" strike="noStrike" dirty="0">
                          <a:solidFill>
                            <a:srgbClr val="000000"/>
                          </a:solidFill>
                          <a:latin typeface="Calibri" pitchFamily="34" charset="0"/>
                        </a:rPr>
                        <a:t>2</a:t>
                      </a:r>
                    </a:p>
                  </a:txBody>
                  <a:tcPr marL="9451" marR="9451" marT="9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69459">
                <a:tc gridSpan="2">
                  <a:txBody>
                    <a:bodyPr/>
                    <a:lstStyle/>
                    <a:p>
                      <a:pPr algn="l" fontAlgn="t"/>
                      <a:r>
                        <a:rPr lang="en-US" sz="1400" b="0" i="0" u="none" strike="noStrike">
                          <a:solidFill>
                            <a:srgbClr val="000000"/>
                          </a:solidFill>
                          <a:latin typeface="Calibri" pitchFamily="34" charset="0"/>
                        </a:rPr>
                        <a:t>Independent visualization of image, tracing or specimen itself (not simply review of report), performed by a different entity and billed by that entity, </a:t>
                      </a:r>
                      <a:r>
                        <a:rPr lang="en-US" sz="1400" b="1" i="1" u="none" strike="noStrike">
                          <a:solidFill>
                            <a:srgbClr val="000000"/>
                          </a:solidFill>
                          <a:latin typeface="Calibri" pitchFamily="34" charset="0"/>
                        </a:rPr>
                        <a:t>with interpretation</a:t>
                      </a:r>
                      <a:endParaRPr lang="en-US" sz="1400" b="0" i="0" u="none" strike="noStrike">
                        <a:solidFill>
                          <a:srgbClr val="000000"/>
                        </a:solidFill>
                        <a:latin typeface="Calibri" pitchFamily="34" charset="0"/>
                      </a:endParaRPr>
                    </a:p>
                  </a:txBody>
                  <a:tcPr marL="9451" marR="9451" marT="94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400" b="0" i="0" u="none" strike="noStrike" dirty="0">
                          <a:solidFill>
                            <a:srgbClr val="000000"/>
                          </a:solidFill>
                          <a:latin typeface="Calibri" pitchFamily="34" charset="0"/>
                        </a:rPr>
                        <a:t>2</a:t>
                      </a:r>
                    </a:p>
                  </a:txBody>
                  <a:tcPr marL="9451" marR="9451" marT="9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6317">
                <a:tc gridSpan="2">
                  <a:txBody>
                    <a:bodyPr/>
                    <a:lstStyle/>
                    <a:p>
                      <a:pPr algn="r" fontAlgn="t"/>
                      <a:r>
                        <a:rPr lang="en-US" sz="1400" b="0" i="0" u="none" strike="noStrike">
                          <a:solidFill>
                            <a:srgbClr val="000000"/>
                          </a:solidFill>
                          <a:latin typeface="Calibri" pitchFamily="34" charset="0"/>
                        </a:rPr>
                        <a:t>TOTAL</a:t>
                      </a:r>
                    </a:p>
                  </a:txBody>
                  <a:tcPr marL="9451" marR="9451" marT="94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400" b="0" i="0" u="none" strike="noStrike" dirty="0">
                          <a:solidFill>
                            <a:srgbClr val="000000"/>
                          </a:solidFill>
                          <a:latin typeface="Calibri" pitchFamily="34" charset="0"/>
                        </a:rPr>
                        <a:t> </a:t>
                      </a:r>
                    </a:p>
                  </a:txBody>
                  <a:tcPr marL="9451" marR="9451" marT="94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1"/>
          </p:nvPr>
        </p:nvSpPr>
        <p:spPr/>
        <p:txBody>
          <a:bodyPr/>
          <a:lstStyle/>
          <a:p>
            <a:pPr>
              <a:defRPr/>
            </a:pPr>
            <a:fld id="{2A72355B-D2EC-4EDB-8B7A-5FA51C0CA2C1}" type="slidenum">
              <a:rPr lang="en-US" smtClean="0"/>
              <a:pPr>
                <a:defRPr/>
              </a:pPr>
              <a:t>51</a:t>
            </a:fld>
            <a:endParaRPr lang="en-US"/>
          </a:p>
        </p:txBody>
      </p:sp>
    </p:spTree>
    <p:extLst>
      <p:ext uri="{BB962C8B-B14F-4D97-AF65-F5344CB8AC3E}">
        <p14:creationId xmlns:p14="http://schemas.microsoft.com/office/powerpoint/2010/main" val="3748810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78691"/>
            <a:ext cx="7772400" cy="1117600"/>
          </a:xfrm>
        </p:spPr>
        <p:txBody>
          <a:bodyPr>
            <a:normAutofit/>
          </a:bodyPr>
          <a:lstStyle/>
          <a:p>
            <a:pPr eaLnBrk="1" hangingPunct="1"/>
            <a:r>
              <a:rPr lang="en-US" altLang="en-US" sz="2800" b="1" dirty="0" smtClean="0"/>
              <a:t>RISK OF SIGNIFICANT COMPLICATIONS, MORBIDITY, AND MORTALITY</a:t>
            </a:r>
            <a:r>
              <a:rPr lang="en-US" altLang="en-US" dirty="0" smtClean="0"/>
              <a:t>	</a:t>
            </a:r>
          </a:p>
        </p:txBody>
      </p:sp>
      <p:sp>
        <p:nvSpPr>
          <p:cNvPr id="43011" name="Rectangle 3"/>
          <p:cNvSpPr>
            <a:spLocks noGrp="1" noChangeArrowheads="1"/>
          </p:cNvSpPr>
          <p:nvPr>
            <p:ph type="body" idx="1"/>
          </p:nvPr>
        </p:nvSpPr>
        <p:spPr>
          <a:xfrm>
            <a:off x="685800" y="1717964"/>
            <a:ext cx="7772400" cy="4638386"/>
          </a:xfrm>
        </p:spPr>
        <p:txBody>
          <a:bodyPr/>
          <a:lstStyle/>
          <a:p>
            <a:pPr eaLnBrk="1" hangingPunct="1"/>
            <a:r>
              <a:rPr lang="en-US" altLang="en-US" sz="2800" dirty="0" smtClean="0"/>
              <a:t>This element assesses the risks associated with the presenting problem, the diagnostic procedure, and the possible management options.</a:t>
            </a:r>
          </a:p>
          <a:p>
            <a:pPr eaLnBrk="1" hangingPunct="1">
              <a:buFontTx/>
              <a:buNone/>
            </a:pPr>
            <a:endParaRPr lang="en-US" altLang="en-US" sz="2800" dirty="0" smtClean="0"/>
          </a:p>
          <a:p>
            <a:pPr eaLnBrk="1" hangingPunct="1"/>
            <a:r>
              <a:rPr lang="en-US" altLang="en-US" sz="2800" dirty="0" smtClean="0"/>
              <a:t>Co-morbidities/Underlying diseases, in and of themselves, are not considered in selecting a level of E/M services unless their presence </a:t>
            </a:r>
            <a:r>
              <a:rPr lang="en-US" altLang="en-US" sz="2800" dirty="0" smtClean="0"/>
              <a:t>affects the </a:t>
            </a:r>
            <a:r>
              <a:rPr lang="en-US" altLang="en-US" sz="2800" dirty="0" smtClean="0"/>
              <a:t>complexity of the medical decision making.</a:t>
            </a: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52</a:t>
            </a:fld>
            <a:endParaRPr lang="en-US"/>
          </a:p>
        </p:txBody>
      </p:sp>
    </p:spTree>
    <p:extLst>
      <p:ext uri="{BB962C8B-B14F-4D97-AF65-F5344CB8AC3E}">
        <p14:creationId xmlns:p14="http://schemas.microsoft.com/office/powerpoint/2010/main" val="4165243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5" y="314036"/>
            <a:ext cx="8986981" cy="654396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2A72355B-D2EC-4EDB-8B7A-5FA51C0CA2C1}" type="slidenum">
              <a:rPr lang="en-US" smtClean="0"/>
              <a:pPr>
                <a:defRPr/>
              </a:pPr>
              <a:t>53</a:t>
            </a:fld>
            <a:endParaRPr lang="en-US"/>
          </a:p>
        </p:txBody>
      </p:sp>
    </p:spTree>
    <p:extLst>
      <p:ext uri="{BB962C8B-B14F-4D97-AF65-F5344CB8AC3E}">
        <p14:creationId xmlns:p14="http://schemas.microsoft.com/office/powerpoint/2010/main" val="29634657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415636"/>
            <a:ext cx="7772400" cy="711200"/>
          </a:xfrm>
        </p:spPr>
        <p:txBody>
          <a:bodyPr/>
          <a:lstStyle/>
          <a:p>
            <a:pPr eaLnBrk="1" hangingPunct="1"/>
            <a:r>
              <a:rPr lang="en-US" altLang="en-US" b="1" dirty="0" smtClean="0"/>
              <a:t>HELPFUL HINTS</a:t>
            </a:r>
            <a:endParaRPr lang="en-US" altLang="en-US" dirty="0" smtClean="0"/>
          </a:p>
        </p:txBody>
      </p:sp>
      <p:sp>
        <p:nvSpPr>
          <p:cNvPr id="44035" name="Content Placeholder 2"/>
          <p:cNvSpPr>
            <a:spLocks noGrp="1"/>
          </p:cNvSpPr>
          <p:nvPr>
            <p:ph idx="1"/>
          </p:nvPr>
        </p:nvSpPr>
        <p:spPr>
          <a:xfrm>
            <a:off x="685800" y="1126836"/>
            <a:ext cx="7772400" cy="5350164"/>
          </a:xfrm>
        </p:spPr>
        <p:txBody>
          <a:bodyPr/>
          <a:lstStyle/>
          <a:p>
            <a:pPr eaLnBrk="1" hangingPunct="1">
              <a:lnSpc>
                <a:spcPct val="80000"/>
              </a:lnSpc>
            </a:pPr>
            <a:r>
              <a:rPr lang="en-US" altLang="en-US" sz="2400" b="1" dirty="0" smtClean="0"/>
              <a:t>Review of tests should be documented.  An entry such as “WBC elevated” or “chest x-ray unremarkable” is acceptable.  </a:t>
            </a:r>
          </a:p>
          <a:p>
            <a:pPr eaLnBrk="1" hangingPunct="1">
              <a:lnSpc>
                <a:spcPct val="80000"/>
              </a:lnSpc>
              <a:buFontTx/>
              <a:buNone/>
            </a:pPr>
            <a:endParaRPr lang="en-US" altLang="en-US" sz="2400" b="1" dirty="0" smtClean="0"/>
          </a:p>
          <a:p>
            <a:pPr lvl="1" eaLnBrk="1" hangingPunct="1">
              <a:lnSpc>
                <a:spcPct val="80000"/>
              </a:lnSpc>
            </a:pPr>
            <a:r>
              <a:rPr lang="en-US" altLang="en-US" sz="2000" b="1" dirty="0" smtClean="0"/>
              <a:t>The review may also be documented by initialing and dating the report containing the test results.</a:t>
            </a:r>
          </a:p>
          <a:p>
            <a:pPr lvl="1" eaLnBrk="1" hangingPunct="1">
              <a:lnSpc>
                <a:spcPct val="80000"/>
              </a:lnSpc>
              <a:buFontTx/>
              <a:buNone/>
            </a:pPr>
            <a:endParaRPr lang="en-US" altLang="en-US" sz="2000" b="1" dirty="0" smtClean="0"/>
          </a:p>
          <a:p>
            <a:pPr eaLnBrk="1" hangingPunct="1">
              <a:lnSpc>
                <a:spcPct val="80000"/>
              </a:lnSpc>
            </a:pPr>
            <a:endParaRPr lang="en-US" altLang="en-US" sz="2400" b="1" dirty="0" smtClean="0"/>
          </a:p>
          <a:p>
            <a:pPr eaLnBrk="1" hangingPunct="1">
              <a:lnSpc>
                <a:spcPct val="80000"/>
              </a:lnSpc>
            </a:pPr>
            <a:r>
              <a:rPr lang="en-US" altLang="en-US" sz="2400" b="1" dirty="0" smtClean="0"/>
              <a:t>Document the decision to obtain old records or to obtain additional history from the family, caretaker, or other source to supplement that obtained from the patient. This counts towards data.</a:t>
            </a:r>
          </a:p>
          <a:p>
            <a:pPr eaLnBrk="1" hangingPunct="1">
              <a:lnSpc>
                <a:spcPct val="80000"/>
              </a:lnSpc>
              <a:buFontTx/>
              <a:buNone/>
            </a:pPr>
            <a:endParaRPr lang="en-US" altLang="en-US" sz="2400" b="1" dirty="0" smtClean="0"/>
          </a:p>
          <a:p>
            <a:pPr lvl="1" eaLnBrk="1" hangingPunct="1">
              <a:lnSpc>
                <a:spcPct val="80000"/>
              </a:lnSpc>
            </a:pPr>
            <a:r>
              <a:rPr lang="en-US" altLang="en-US" sz="2000" b="1" dirty="0" smtClean="0"/>
              <a:t>This includes obtaining history from someone other than the patient </a:t>
            </a:r>
            <a:r>
              <a:rPr lang="en-US" altLang="en-US" sz="2000" b="1" i="1" dirty="0" smtClean="0"/>
              <a:t>during</a:t>
            </a:r>
            <a:r>
              <a:rPr lang="en-US" altLang="en-US" sz="2000" b="1" dirty="0" smtClean="0"/>
              <a:t> the visit itself, e.g., parent, spouse, sibling, etc…</a:t>
            </a:r>
          </a:p>
          <a:p>
            <a:pPr eaLnBrk="1" hangingPunct="1">
              <a:lnSpc>
                <a:spcPct val="80000"/>
              </a:lnSpc>
              <a:buFontTx/>
              <a:buNone/>
            </a:pPr>
            <a:endParaRPr lang="en-US" altLang="en-US" sz="2000" b="1"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54</a:t>
            </a:fld>
            <a:endParaRPr lang="en-US"/>
          </a:p>
        </p:txBody>
      </p:sp>
    </p:spTree>
    <p:extLst>
      <p:ext uri="{BB962C8B-B14F-4D97-AF65-F5344CB8AC3E}">
        <p14:creationId xmlns:p14="http://schemas.microsoft.com/office/powerpoint/2010/main" val="31357510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304800"/>
            <a:ext cx="7772400" cy="990600"/>
          </a:xfrm>
        </p:spPr>
        <p:txBody>
          <a:bodyPr/>
          <a:lstStyle/>
          <a:p>
            <a:r>
              <a:rPr lang="en-US" altLang="en-US" b="1" smtClean="0"/>
              <a:t>HELPFUL HINTS Cont…</a:t>
            </a:r>
            <a:endParaRPr lang="en-US" altLang="en-US" smtClean="0"/>
          </a:p>
        </p:txBody>
      </p:sp>
      <p:sp>
        <p:nvSpPr>
          <p:cNvPr id="45059" name="Content Placeholder 2"/>
          <p:cNvSpPr>
            <a:spLocks noGrp="1"/>
          </p:cNvSpPr>
          <p:nvPr>
            <p:ph idx="1"/>
          </p:nvPr>
        </p:nvSpPr>
        <p:spPr>
          <a:xfrm>
            <a:off x="685800" y="1676400"/>
            <a:ext cx="7772400" cy="4800600"/>
          </a:xfrm>
        </p:spPr>
        <p:txBody>
          <a:bodyPr/>
          <a:lstStyle/>
          <a:p>
            <a:pPr eaLnBrk="1" hangingPunct="1">
              <a:lnSpc>
                <a:spcPct val="80000"/>
              </a:lnSpc>
            </a:pPr>
            <a:r>
              <a:rPr lang="en-US" altLang="en-US" sz="2800" b="1" smtClean="0"/>
              <a:t>Document relevant findings from the review of old records or additional history. A notation of “old records reviewed” with no additional information is insufficient.</a:t>
            </a:r>
          </a:p>
          <a:p>
            <a:pPr eaLnBrk="1" hangingPunct="1">
              <a:lnSpc>
                <a:spcPct val="80000"/>
              </a:lnSpc>
              <a:buFontTx/>
              <a:buNone/>
            </a:pPr>
            <a:endParaRPr lang="en-US" altLang="en-US" sz="2800" b="1" smtClean="0"/>
          </a:p>
          <a:p>
            <a:pPr lvl="1" eaLnBrk="1" hangingPunct="1">
              <a:lnSpc>
                <a:spcPct val="80000"/>
              </a:lnSpc>
            </a:pPr>
            <a:r>
              <a:rPr lang="en-US" altLang="en-US" sz="2400" b="1" smtClean="0"/>
              <a:t>A summarization of the records with pertinent positive and/or negative findings is what counts towards data.</a:t>
            </a:r>
          </a:p>
          <a:p>
            <a:pPr lvl="1" eaLnBrk="1" hangingPunct="1">
              <a:lnSpc>
                <a:spcPct val="80000"/>
              </a:lnSpc>
              <a:buFontTx/>
              <a:buNone/>
            </a:pPr>
            <a:endParaRPr lang="en-US" altLang="en-US" sz="2400" b="1" smtClean="0"/>
          </a:p>
          <a:p>
            <a:pPr lvl="1" eaLnBrk="1" hangingPunct="1">
              <a:lnSpc>
                <a:spcPct val="80000"/>
              </a:lnSpc>
              <a:buFontTx/>
              <a:buNone/>
            </a:pPr>
            <a:endParaRPr lang="en-US" altLang="en-US" sz="2400" b="1" smtClean="0"/>
          </a:p>
          <a:p>
            <a:pPr eaLnBrk="1" hangingPunct="1">
              <a:lnSpc>
                <a:spcPct val="80000"/>
              </a:lnSpc>
            </a:pPr>
            <a:r>
              <a:rPr lang="en-US" altLang="en-US" sz="2800" b="1" smtClean="0"/>
              <a:t>Document the results of discussion of lab, radiology, or other diagnostic tests with the physician who performed them.</a:t>
            </a:r>
          </a:p>
          <a:p>
            <a:endParaRPr lang="en-US" altLang="en-US"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55</a:t>
            </a:fld>
            <a:endParaRPr lang="en-US"/>
          </a:p>
        </p:txBody>
      </p:sp>
    </p:spTree>
    <p:extLst>
      <p:ext uri="{BB962C8B-B14F-4D97-AF65-F5344CB8AC3E}">
        <p14:creationId xmlns:p14="http://schemas.microsoft.com/office/powerpoint/2010/main" val="1247733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228600"/>
            <a:ext cx="7772400" cy="1066800"/>
          </a:xfrm>
        </p:spPr>
        <p:txBody>
          <a:bodyPr/>
          <a:lstStyle/>
          <a:p>
            <a:r>
              <a:rPr lang="en-US" altLang="en-US" b="1" smtClean="0"/>
              <a:t>HELPFUL HINTS Cont…</a:t>
            </a:r>
            <a:endParaRPr lang="en-US" altLang="en-US" smtClean="0"/>
          </a:p>
        </p:txBody>
      </p:sp>
      <p:sp>
        <p:nvSpPr>
          <p:cNvPr id="46083" name="Content Placeholder 2"/>
          <p:cNvSpPr>
            <a:spLocks noGrp="1"/>
          </p:cNvSpPr>
          <p:nvPr>
            <p:ph idx="1"/>
          </p:nvPr>
        </p:nvSpPr>
        <p:spPr>
          <a:xfrm>
            <a:off x="350983" y="1295400"/>
            <a:ext cx="8469744" cy="5060950"/>
          </a:xfrm>
        </p:spPr>
        <p:txBody>
          <a:bodyPr anchor="ctr"/>
          <a:lstStyle/>
          <a:p>
            <a:pPr eaLnBrk="1" hangingPunct="1">
              <a:lnSpc>
                <a:spcPct val="80000"/>
              </a:lnSpc>
            </a:pPr>
            <a:r>
              <a:rPr lang="en-US" altLang="en-US" sz="2800" b="1" dirty="0" smtClean="0"/>
              <a:t>The direct visualization </a:t>
            </a:r>
            <a:r>
              <a:rPr lang="en-US" altLang="en-US" sz="2800" b="1" i="1" u="sng" dirty="0" smtClean="0"/>
              <a:t>and</a:t>
            </a:r>
            <a:r>
              <a:rPr lang="en-US" altLang="en-US" sz="2800" b="1" dirty="0" smtClean="0"/>
              <a:t> independent interpretation of an image, tracing, or specimen previously or subsequently interpreted by another physician should be documented.  </a:t>
            </a:r>
          </a:p>
          <a:p>
            <a:pPr eaLnBrk="1" hangingPunct="1">
              <a:lnSpc>
                <a:spcPct val="80000"/>
              </a:lnSpc>
              <a:buFontTx/>
              <a:buNone/>
            </a:pPr>
            <a:endParaRPr lang="en-US" altLang="en-US" sz="2800" b="1" dirty="0" smtClean="0"/>
          </a:p>
          <a:p>
            <a:pPr eaLnBrk="1" hangingPunct="1">
              <a:lnSpc>
                <a:spcPct val="80000"/>
              </a:lnSpc>
            </a:pPr>
            <a:r>
              <a:rPr lang="en-US" altLang="en-US" sz="2800" b="1" dirty="0" smtClean="0"/>
              <a:t>Established problems </a:t>
            </a:r>
            <a:r>
              <a:rPr lang="en-US" altLang="en-US" sz="2800" b="1" dirty="0" smtClean="0">
                <a:solidFill>
                  <a:schemeClr val="accent2"/>
                </a:solidFill>
              </a:rPr>
              <a:t>MUST</a:t>
            </a:r>
            <a:r>
              <a:rPr lang="en-US" altLang="en-US" sz="2800" b="1" dirty="0" smtClean="0"/>
              <a:t>  be documented as stable, improved, or worsening.</a:t>
            </a: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56</a:t>
            </a:fld>
            <a:endParaRPr lang="en-US"/>
          </a:p>
        </p:txBody>
      </p:sp>
    </p:spTree>
    <p:extLst>
      <p:ext uri="{BB962C8B-B14F-4D97-AF65-F5344CB8AC3E}">
        <p14:creationId xmlns:p14="http://schemas.microsoft.com/office/powerpoint/2010/main" val="7085914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228600"/>
            <a:ext cx="8610600" cy="1828800"/>
          </a:xfrm>
        </p:spPr>
        <p:txBody>
          <a:bodyPr/>
          <a:lstStyle/>
          <a:p>
            <a:pPr eaLnBrk="1" hangingPunct="1"/>
            <a:r>
              <a:rPr lang="en-US" altLang="en-US" sz="6000" b="1" smtClean="0"/>
              <a:t>MEDICAL DECISION MAKING QUESTIONS</a:t>
            </a:r>
          </a:p>
        </p:txBody>
      </p:sp>
      <p:pic>
        <p:nvPicPr>
          <p:cNvPr id="47108" name="Picture 4" descr="questionredtw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667000"/>
            <a:ext cx="35623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BD0D2C58-0E79-4307-93F6-A18D9F102E6D}" type="slidenum">
              <a:rPr lang="en-US" smtClean="0"/>
              <a:pPr>
                <a:defRPr/>
              </a:pPr>
              <a:t>57</a:t>
            </a:fld>
            <a:endParaRPr lang="en-US"/>
          </a:p>
        </p:txBody>
      </p:sp>
    </p:spTree>
    <p:extLst>
      <p:ext uri="{BB962C8B-B14F-4D97-AF65-F5344CB8AC3E}">
        <p14:creationId xmlns:p14="http://schemas.microsoft.com/office/powerpoint/2010/main" val="29817635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Example Office Note</a:t>
            </a:r>
          </a:p>
        </p:txBody>
      </p:sp>
      <p:pic>
        <p:nvPicPr>
          <p:cNvPr id="48131" name="Picture 2" descr="C:\Documents and Settings\semperka\Local Settings\Temporary Internet Files\Content.IE5\4OCW38R8\MC90029328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962400"/>
            <a:ext cx="1947863"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BD0D2C58-0E79-4307-93F6-A18D9F102E6D}" type="slidenum">
              <a:rPr lang="en-US" smtClean="0"/>
              <a:pPr>
                <a:defRPr/>
              </a:pPr>
              <a:t>58</a:t>
            </a:fld>
            <a:endParaRPr lang="en-US"/>
          </a:p>
        </p:txBody>
      </p:sp>
    </p:spTree>
    <p:extLst>
      <p:ext uri="{BB962C8B-B14F-4D97-AF65-F5344CB8AC3E}">
        <p14:creationId xmlns:p14="http://schemas.microsoft.com/office/powerpoint/2010/main" val="15320074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452582"/>
            <a:ext cx="8229600" cy="729673"/>
          </a:xfrm>
        </p:spPr>
        <p:txBody>
          <a:bodyPr/>
          <a:lstStyle/>
          <a:p>
            <a:r>
              <a:rPr lang="en-US" altLang="en-US" dirty="0" smtClean="0"/>
              <a:t>Established Patient Office Note</a:t>
            </a:r>
          </a:p>
        </p:txBody>
      </p:sp>
      <p:sp>
        <p:nvSpPr>
          <p:cNvPr id="4" name="Content Placeholder 3"/>
          <p:cNvSpPr>
            <a:spLocks noGrp="1"/>
          </p:cNvSpPr>
          <p:nvPr>
            <p:ph idx="1"/>
          </p:nvPr>
        </p:nvSpPr>
        <p:spPr>
          <a:xfrm>
            <a:off x="175491" y="1182255"/>
            <a:ext cx="8829963" cy="5539220"/>
          </a:xfrm>
        </p:spPr>
        <p:txBody>
          <a:bodyPr/>
          <a:lstStyle/>
          <a:p>
            <a:pPr lvl="0">
              <a:spcBef>
                <a:spcPct val="0"/>
              </a:spcBef>
              <a:buClrTx/>
            </a:pPr>
            <a:r>
              <a:rPr lang="en-US" altLang="en-US" sz="2000" u="sng" dirty="0">
                <a:solidFill>
                  <a:srgbClr val="C0504D"/>
                </a:solidFill>
                <a:latin typeface="Arial" charset="0"/>
              </a:rPr>
              <a:t>CC :</a:t>
            </a:r>
            <a:r>
              <a:rPr lang="en-US" altLang="en-US" sz="2000" u="sng" dirty="0">
                <a:solidFill>
                  <a:srgbClr val="FFFF00"/>
                </a:solidFill>
                <a:latin typeface="Arial" charset="0"/>
              </a:rPr>
              <a:t> </a:t>
            </a:r>
            <a:r>
              <a:rPr lang="en-US" altLang="en-US" sz="2000" dirty="0">
                <a:solidFill>
                  <a:srgbClr val="FFFF00"/>
                </a:solidFill>
                <a:latin typeface="Arial" charset="0"/>
              </a:rPr>
              <a:t> </a:t>
            </a:r>
            <a:r>
              <a:rPr lang="en-US" altLang="en-US" sz="2000" dirty="0">
                <a:solidFill>
                  <a:prstClr val="black"/>
                </a:solidFill>
                <a:latin typeface="Arial" charset="0"/>
              </a:rPr>
              <a:t>F/U HTN &amp; DM</a:t>
            </a:r>
          </a:p>
          <a:p>
            <a:pPr lvl="0">
              <a:spcBef>
                <a:spcPct val="0"/>
              </a:spcBef>
              <a:buClrTx/>
            </a:pPr>
            <a:r>
              <a:rPr lang="en-US" altLang="en-US" sz="2000" dirty="0">
                <a:solidFill>
                  <a:prstClr val="black"/>
                </a:solidFill>
                <a:latin typeface="Arial" charset="0"/>
              </a:rPr>
              <a:t/>
            </a:r>
            <a:br>
              <a:rPr lang="en-US" altLang="en-US" sz="2000" dirty="0">
                <a:solidFill>
                  <a:prstClr val="black"/>
                </a:solidFill>
                <a:latin typeface="Arial" charset="0"/>
              </a:rPr>
            </a:br>
            <a:r>
              <a:rPr lang="en-US" altLang="en-US" sz="2000" u="sng" dirty="0">
                <a:solidFill>
                  <a:srgbClr val="C0504D"/>
                </a:solidFill>
                <a:latin typeface="Arial" charset="0"/>
              </a:rPr>
              <a:t>HPI :</a:t>
            </a:r>
            <a:r>
              <a:rPr lang="en-US" altLang="en-US" sz="2000" dirty="0">
                <a:solidFill>
                  <a:srgbClr val="C0504D"/>
                </a:solidFill>
                <a:latin typeface="Arial" charset="0"/>
              </a:rPr>
              <a:t>  </a:t>
            </a:r>
            <a:r>
              <a:rPr lang="en-US" altLang="en-US" sz="2000" u="sng" dirty="0">
                <a:solidFill>
                  <a:prstClr val="black"/>
                </a:solidFill>
                <a:latin typeface="Arial" charset="0"/>
              </a:rPr>
              <a:t>The patient’s HTN has been well controlled on current meds. DM is stable as well, with no significant hyperglycemia or episodes of symptomatic hypoglycemia. Dyslipidemia remains well controlled on statin therapy</a:t>
            </a:r>
            <a:r>
              <a:rPr lang="en-US" altLang="en-US" sz="2000" u="sng" dirty="0">
                <a:solidFill>
                  <a:srgbClr val="C0504D"/>
                </a:solidFill>
                <a:latin typeface="Arial" charset="0"/>
              </a:rPr>
              <a:t>.</a:t>
            </a:r>
            <a:endParaRPr lang="en-US" altLang="en-US" sz="2000" dirty="0">
              <a:solidFill>
                <a:prstClr val="black"/>
              </a:solidFill>
              <a:latin typeface="Arial" charset="0"/>
            </a:endParaRPr>
          </a:p>
          <a:p>
            <a:pPr lvl="0">
              <a:spcBef>
                <a:spcPct val="0"/>
              </a:spcBef>
              <a:buClrTx/>
            </a:pPr>
            <a:r>
              <a:rPr lang="en-US" altLang="en-US" sz="2000" i="1" dirty="0">
                <a:solidFill>
                  <a:srgbClr val="C0504D"/>
                </a:solidFill>
                <a:latin typeface="Arial" charset="0"/>
              </a:rPr>
              <a:t>	*Status of three or more chronic or inactive conditions= Extended HPI</a:t>
            </a:r>
          </a:p>
          <a:p>
            <a:pPr lvl="0">
              <a:spcBef>
                <a:spcPct val="0"/>
              </a:spcBef>
              <a:buClrTx/>
            </a:pPr>
            <a:endParaRPr lang="en-US" altLang="en-US" sz="2000" i="1" dirty="0">
              <a:solidFill>
                <a:srgbClr val="C0504D"/>
              </a:solidFill>
              <a:latin typeface="Arial" charset="0"/>
            </a:endParaRPr>
          </a:p>
          <a:p>
            <a:pPr lvl="0">
              <a:spcBef>
                <a:spcPct val="0"/>
              </a:spcBef>
              <a:buClrTx/>
            </a:pPr>
            <a:r>
              <a:rPr lang="en-US" altLang="en-US" sz="1600" dirty="0">
                <a:solidFill>
                  <a:prstClr val="black"/>
                </a:solidFill>
                <a:latin typeface="Arial" charset="0"/>
              </a:rPr>
              <a:t>Medications: Lisinopril 20 mg </a:t>
            </a:r>
            <a:r>
              <a:rPr lang="en-US" altLang="en-US" sz="1600" dirty="0" err="1">
                <a:solidFill>
                  <a:prstClr val="black"/>
                </a:solidFill>
                <a:latin typeface="Arial" charset="0"/>
              </a:rPr>
              <a:t>po</a:t>
            </a:r>
            <a:r>
              <a:rPr lang="en-US" altLang="en-US" sz="1600" dirty="0">
                <a:solidFill>
                  <a:prstClr val="black"/>
                </a:solidFill>
                <a:latin typeface="Arial" charset="0"/>
              </a:rPr>
              <a:t> </a:t>
            </a:r>
            <a:r>
              <a:rPr lang="en-US" altLang="en-US" sz="1600" dirty="0" err="1">
                <a:solidFill>
                  <a:prstClr val="black"/>
                </a:solidFill>
                <a:latin typeface="Arial" charset="0"/>
              </a:rPr>
              <a:t>qd</a:t>
            </a:r>
            <a:r>
              <a:rPr lang="en-US" altLang="en-US" sz="1600" dirty="0">
                <a:solidFill>
                  <a:prstClr val="black"/>
                </a:solidFill>
                <a:latin typeface="Arial" charset="0"/>
              </a:rPr>
              <a:t>, Atorvastatin 10 mg </a:t>
            </a:r>
            <a:r>
              <a:rPr lang="en-US" altLang="en-US" sz="1600" dirty="0" err="1">
                <a:solidFill>
                  <a:prstClr val="black"/>
                </a:solidFill>
                <a:latin typeface="Arial" charset="0"/>
              </a:rPr>
              <a:t>po</a:t>
            </a:r>
            <a:r>
              <a:rPr lang="en-US" altLang="en-US" sz="1600" dirty="0">
                <a:solidFill>
                  <a:prstClr val="black"/>
                </a:solidFill>
                <a:latin typeface="Arial" charset="0"/>
              </a:rPr>
              <a:t> </a:t>
            </a:r>
            <a:r>
              <a:rPr lang="en-US" altLang="en-US" sz="1600" dirty="0" err="1">
                <a:solidFill>
                  <a:prstClr val="black"/>
                </a:solidFill>
                <a:latin typeface="Arial" charset="0"/>
              </a:rPr>
              <a:t>qd</a:t>
            </a:r>
            <a:r>
              <a:rPr lang="en-US" altLang="en-US" sz="1600" dirty="0">
                <a:solidFill>
                  <a:prstClr val="black"/>
                </a:solidFill>
                <a:latin typeface="Arial" charset="0"/>
              </a:rPr>
              <a:t>, Glyburide 10 </a:t>
            </a:r>
            <a:r>
              <a:rPr lang="en-US" altLang="en-US" sz="1600" dirty="0" err="1">
                <a:solidFill>
                  <a:prstClr val="black"/>
                </a:solidFill>
                <a:latin typeface="Arial" charset="0"/>
              </a:rPr>
              <a:t>mr</a:t>
            </a:r>
            <a:r>
              <a:rPr lang="en-US" altLang="en-US" sz="1600" dirty="0">
                <a:solidFill>
                  <a:prstClr val="black"/>
                </a:solidFill>
                <a:latin typeface="Arial" charset="0"/>
              </a:rPr>
              <a:t> </a:t>
            </a:r>
            <a:r>
              <a:rPr lang="en-US" altLang="en-US" sz="1600" dirty="0" err="1">
                <a:solidFill>
                  <a:prstClr val="black"/>
                </a:solidFill>
                <a:latin typeface="Arial" charset="0"/>
              </a:rPr>
              <a:t>po</a:t>
            </a:r>
            <a:r>
              <a:rPr lang="en-US" altLang="en-US" sz="1600" dirty="0">
                <a:solidFill>
                  <a:prstClr val="black"/>
                </a:solidFill>
                <a:latin typeface="Arial" charset="0"/>
              </a:rPr>
              <a:t> bid</a:t>
            </a:r>
          </a:p>
          <a:p>
            <a:pPr lvl="0">
              <a:spcBef>
                <a:spcPct val="0"/>
              </a:spcBef>
              <a:buClrTx/>
            </a:pPr>
            <a:endParaRPr lang="en-US" altLang="en-US" sz="2000" dirty="0">
              <a:solidFill>
                <a:prstClr val="black"/>
              </a:solidFill>
              <a:latin typeface="Arial" charset="0"/>
            </a:endParaRPr>
          </a:p>
          <a:p>
            <a:pPr lvl="0">
              <a:spcBef>
                <a:spcPct val="0"/>
              </a:spcBef>
              <a:buClrTx/>
            </a:pPr>
            <a:r>
              <a:rPr lang="en-US" altLang="en-US" sz="2000" u="sng" dirty="0">
                <a:solidFill>
                  <a:srgbClr val="C0504D"/>
                </a:solidFill>
                <a:latin typeface="Arial" charset="0"/>
              </a:rPr>
              <a:t>ROS:</a:t>
            </a:r>
            <a:r>
              <a:rPr lang="en-US" altLang="en-US" sz="2000" dirty="0">
                <a:solidFill>
                  <a:srgbClr val="C0504D"/>
                </a:solidFill>
                <a:latin typeface="Arial" charset="0"/>
              </a:rPr>
              <a:t>  </a:t>
            </a:r>
          </a:p>
          <a:p>
            <a:pPr lvl="0">
              <a:spcBef>
                <a:spcPct val="0"/>
              </a:spcBef>
              <a:buClrTx/>
            </a:pPr>
            <a:r>
              <a:rPr lang="en-US" altLang="en-US" sz="2000" u="sng" dirty="0">
                <a:solidFill>
                  <a:prstClr val="black"/>
                </a:solidFill>
                <a:latin typeface="Arial" charset="0"/>
              </a:rPr>
              <a:t>General</a:t>
            </a:r>
            <a:r>
              <a:rPr lang="en-US" altLang="en-US" sz="2000" dirty="0">
                <a:solidFill>
                  <a:prstClr val="black"/>
                </a:solidFill>
                <a:latin typeface="Arial" charset="0"/>
              </a:rPr>
              <a:t>: Negative for fatigue, weight loss, anorexia</a:t>
            </a:r>
          </a:p>
          <a:p>
            <a:pPr lvl="0">
              <a:spcBef>
                <a:spcPct val="0"/>
              </a:spcBef>
              <a:buClrTx/>
            </a:pPr>
            <a:r>
              <a:rPr lang="en-US" altLang="en-US" sz="2000" u="sng" dirty="0">
                <a:solidFill>
                  <a:prstClr val="black"/>
                </a:solidFill>
                <a:latin typeface="Arial" charset="0"/>
              </a:rPr>
              <a:t>CV</a:t>
            </a:r>
            <a:r>
              <a:rPr lang="en-US" altLang="en-US" sz="2000" dirty="0">
                <a:solidFill>
                  <a:prstClr val="black"/>
                </a:solidFill>
                <a:latin typeface="Arial" charset="0"/>
              </a:rPr>
              <a:t>:  Negative for chest pain, orthopnea, or PND</a:t>
            </a:r>
          </a:p>
          <a:p>
            <a:pPr lvl="0">
              <a:spcBef>
                <a:spcPct val="0"/>
              </a:spcBef>
              <a:buClrTx/>
            </a:pPr>
            <a:r>
              <a:rPr lang="en-US" altLang="en-US" sz="2000" u="sng" dirty="0">
                <a:solidFill>
                  <a:prstClr val="black"/>
                </a:solidFill>
                <a:latin typeface="Arial" charset="0"/>
              </a:rPr>
              <a:t>Neuro</a:t>
            </a:r>
            <a:r>
              <a:rPr lang="en-US" altLang="en-US" sz="2000" dirty="0">
                <a:solidFill>
                  <a:prstClr val="black"/>
                </a:solidFill>
                <a:latin typeface="Arial" charset="0"/>
              </a:rPr>
              <a:t>:  Negative for </a:t>
            </a:r>
            <a:r>
              <a:rPr lang="en-US" altLang="en-US" sz="2000" dirty="0" err="1">
                <a:solidFill>
                  <a:prstClr val="black"/>
                </a:solidFill>
                <a:latin typeface="Arial" charset="0"/>
              </a:rPr>
              <a:t>paresthesias</a:t>
            </a:r>
            <a:endParaRPr lang="en-US" altLang="en-US" sz="2000" dirty="0">
              <a:solidFill>
                <a:prstClr val="black"/>
              </a:solidFill>
              <a:latin typeface="Arial" charset="0"/>
            </a:endParaRPr>
          </a:p>
          <a:p>
            <a:pPr lvl="0">
              <a:spcBef>
                <a:spcPct val="0"/>
              </a:spcBef>
              <a:buClrTx/>
            </a:pPr>
            <a:r>
              <a:rPr lang="en-US" altLang="en-US" sz="2000" i="1" dirty="0">
                <a:solidFill>
                  <a:srgbClr val="C0504D"/>
                </a:solidFill>
                <a:latin typeface="Arial" charset="0"/>
              </a:rPr>
              <a:t>* 2-9 ROS systems = Extended ROS</a:t>
            </a:r>
          </a:p>
          <a:p>
            <a:pPr lvl="0">
              <a:spcBef>
                <a:spcPct val="0"/>
              </a:spcBef>
              <a:buClrTx/>
            </a:pPr>
            <a:endParaRPr lang="en-US" altLang="en-US" sz="2000" dirty="0">
              <a:solidFill>
                <a:prstClr val="black"/>
              </a:solidFill>
              <a:latin typeface="Arial" charset="0"/>
            </a:endParaRPr>
          </a:p>
          <a:p>
            <a:pPr lvl="0">
              <a:spcBef>
                <a:spcPct val="0"/>
              </a:spcBef>
              <a:buClrTx/>
            </a:pPr>
            <a:r>
              <a:rPr lang="en-US" altLang="en-US" sz="2000" u="sng" dirty="0">
                <a:solidFill>
                  <a:srgbClr val="C0504D"/>
                </a:solidFill>
                <a:latin typeface="Arial" charset="0"/>
              </a:rPr>
              <a:t>Pertinent Past Medical </a:t>
            </a:r>
            <a:r>
              <a:rPr lang="en-US" altLang="en-US" sz="2000" u="sng" dirty="0" err="1">
                <a:solidFill>
                  <a:srgbClr val="C0504D"/>
                </a:solidFill>
                <a:latin typeface="Arial" charset="0"/>
              </a:rPr>
              <a:t>Hx</a:t>
            </a:r>
            <a:r>
              <a:rPr lang="en-US" altLang="en-US" sz="2000" u="sng" dirty="0">
                <a:solidFill>
                  <a:srgbClr val="C0504D"/>
                </a:solidFill>
                <a:latin typeface="Arial" charset="0"/>
              </a:rPr>
              <a:t>:</a:t>
            </a:r>
            <a:r>
              <a:rPr lang="en-US" altLang="en-US" sz="2000" dirty="0">
                <a:solidFill>
                  <a:srgbClr val="C0504D"/>
                </a:solidFill>
                <a:latin typeface="Arial" charset="0"/>
              </a:rPr>
              <a:t>  </a:t>
            </a:r>
            <a:r>
              <a:rPr lang="en-US" altLang="en-US" sz="2000" dirty="0">
                <a:solidFill>
                  <a:prstClr val="black"/>
                </a:solidFill>
                <a:latin typeface="Arial" charset="0"/>
              </a:rPr>
              <a:t>is remarkable for mild OA which has been dormant</a:t>
            </a:r>
          </a:p>
          <a:p>
            <a:pPr lvl="0">
              <a:spcBef>
                <a:spcPct val="0"/>
              </a:spcBef>
              <a:buClrTx/>
            </a:pPr>
            <a:r>
              <a:rPr lang="en-US" altLang="en-US" sz="2000" dirty="0">
                <a:solidFill>
                  <a:srgbClr val="C0504D"/>
                </a:solidFill>
                <a:latin typeface="Arial" charset="0"/>
              </a:rPr>
              <a:t>  *</a:t>
            </a:r>
            <a:r>
              <a:rPr lang="en-US" altLang="en-US" sz="2000" i="1" dirty="0">
                <a:solidFill>
                  <a:srgbClr val="C0504D"/>
                </a:solidFill>
                <a:latin typeface="Arial" charset="0"/>
              </a:rPr>
              <a:t>Pertinent Medical </a:t>
            </a:r>
            <a:r>
              <a:rPr lang="en-US" altLang="en-US" sz="2000" i="1" dirty="0" err="1">
                <a:solidFill>
                  <a:srgbClr val="C0504D"/>
                </a:solidFill>
                <a:latin typeface="Arial" charset="0"/>
              </a:rPr>
              <a:t>Hx</a:t>
            </a:r>
            <a:endParaRPr lang="en-US" altLang="en-US" sz="2000" i="1" dirty="0">
              <a:solidFill>
                <a:srgbClr val="C0504D"/>
              </a:solidFill>
              <a:latin typeface="Arial" charset="0"/>
            </a:endParaRPr>
          </a:p>
          <a:p>
            <a:endParaRPr lang="en-US" dirty="0"/>
          </a:p>
        </p:txBody>
      </p:sp>
      <p:sp>
        <p:nvSpPr>
          <p:cNvPr id="2" name="Slide Number Placeholder 1"/>
          <p:cNvSpPr>
            <a:spLocks noGrp="1"/>
          </p:cNvSpPr>
          <p:nvPr>
            <p:ph type="sldNum" sz="quarter" idx="12"/>
          </p:nvPr>
        </p:nvSpPr>
        <p:spPr/>
        <p:txBody>
          <a:bodyPr/>
          <a:lstStyle/>
          <a:p>
            <a:pPr>
              <a:defRPr/>
            </a:pPr>
            <a:fld id="{BD0D2C58-0E79-4307-93F6-A18D9F102E6D}" type="slidenum">
              <a:rPr lang="en-US" smtClean="0"/>
              <a:pPr>
                <a:defRPr/>
              </a:pPr>
              <a:t>59</a:t>
            </a:fld>
            <a:endParaRPr lang="en-US"/>
          </a:p>
        </p:txBody>
      </p:sp>
      <p:sp>
        <p:nvSpPr>
          <p:cNvPr id="5" name="TextBox 4"/>
          <p:cNvSpPr txBox="1"/>
          <p:nvPr/>
        </p:nvSpPr>
        <p:spPr>
          <a:xfrm>
            <a:off x="6797964" y="4833209"/>
            <a:ext cx="2031999" cy="584775"/>
          </a:xfrm>
          <a:prstGeom prst="rect">
            <a:avLst/>
          </a:prstGeom>
          <a:noFill/>
          <a:ln>
            <a:solidFill>
              <a:schemeClr val="tx1"/>
            </a:solidFill>
          </a:ln>
        </p:spPr>
        <p:txBody>
          <a:bodyPr wrap="square" rtlCol="0">
            <a:spAutoFit/>
          </a:bodyPr>
          <a:lstStyle/>
          <a:p>
            <a:r>
              <a:rPr lang="en-US" sz="1600" b="1" dirty="0" smtClean="0">
                <a:solidFill>
                  <a:schemeClr val="accent2"/>
                </a:solidFill>
              </a:rPr>
              <a:t>*Overall level of </a:t>
            </a:r>
            <a:r>
              <a:rPr lang="en-US" sz="1600" b="1" dirty="0" err="1" smtClean="0">
                <a:solidFill>
                  <a:schemeClr val="accent2"/>
                </a:solidFill>
              </a:rPr>
              <a:t>Hx</a:t>
            </a:r>
            <a:r>
              <a:rPr lang="en-US" sz="1600" b="1" dirty="0">
                <a:solidFill>
                  <a:schemeClr val="accent2"/>
                </a:solidFill>
              </a:rPr>
              <a:t> </a:t>
            </a:r>
            <a:r>
              <a:rPr lang="en-US" sz="1600" b="1" dirty="0" smtClean="0">
                <a:solidFill>
                  <a:schemeClr val="accent2"/>
                </a:solidFill>
              </a:rPr>
              <a:t>= Detailed</a:t>
            </a:r>
          </a:p>
        </p:txBody>
      </p:sp>
    </p:spTree>
    <p:extLst>
      <p:ext uri="{BB962C8B-B14F-4D97-AF65-F5344CB8AC3E}">
        <p14:creationId xmlns:p14="http://schemas.microsoft.com/office/powerpoint/2010/main" val="3388753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906"/>
            <a:ext cx="8229600" cy="699247"/>
          </a:xfrm>
        </p:spPr>
        <p:txBody>
          <a:bodyPr>
            <a:normAutofit fontScale="90000"/>
          </a:bodyPr>
          <a:lstStyle/>
          <a:p>
            <a:pPr marL="342900" lvl="0" indent="-342900">
              <a:spcBef>
                <a:spcPct val="20000"/>
              </a:spcBef>
            </a:pPr>
            <a:r>
              <a:rPr lang="en-US" sz="4000" dirty="0">
                <a:solidFill>
                  <a:prstClr val="black">
                    <a:lumMod val="75000"/>
                    <a:lumOff val="25000"/>
                  </a:prstClr>
                </a:solidFill>
                <a:latin typeface="Gotham Book"/>
              </a:rPr>
              <a:t>What Is Non-Compliance?</a:t>
            </a:r>
            <a:r>
              <a:rPr lang="en-US" sz="2800" dirty="0">
                <a:solidFill>
                  <a:prstClr val="black">
                    <a:lumMod val="75000"/>
                    <a:lumOff val="25000"/>
                  </a:prstClr>
                </a:solidFill>
                <a:latin typeface="Gotham Book"/>
              </a:rPr>
              <a:t/>
            </a:r>
            <a:br>
              <a:rPr lang="en-US" sz="2800" dirty="0">
                <a:solidFill>
                  <a:prstClr val="black">
                    <a:lumMod val="75000"/>
                    <a:lumOff val="25000"/>
                  </a:prstClr>
                </a:solidFill>
                <a:latin typeface="Gotham Book"/>
              </a:rPr>
            </a:br>
            <a:endParaRPr lang="en-US" dirty="0"/>
          </a:p>
        </p:txBody>
      </p:sp>
      <p:sp>
        <p:nvSpPr>
          <p:cNvPr id="3" name="Content Placeholder 2"/>
          <p:cNvSpPr>
            <a:spLocks noGrp="1"/>
          </p:cNvSpPr>
          <p:nvPr>
            <p:ph idx="1"/>
          </p:nvPr>
        </p:nvSpPr>
        <p:spPr>
          <a:xfrm>
            <a:off x="125506" y="977153"/>
            <a:ext cx="8839200" cy="5744321"/>
          </a:xfrm>
        </p:spPr>
        <p:txBody>
          <a:bodyPr/>
          <a:lstStyle/>
          <a:p>
            <a:pPr marL="0" indent="0">
              <a:buNone/>
            </a:pPr>
            <a:r>
              <a:rPr lang="en-US" sz="1800" dirty="0" smtClean="0"/>
              <a:t>Non-compliance </a:t>
            </a:r>
            <a:r>
              <a:rPr lang="en-US" sz="1800" dirty="0"/>
              <a:t>is conduct that does not conform to the law, </a:t>
            </a:r>
            <a:r>
              <a:rPr lang="en-US" sz="1800" dirty="0" smtClean="0"/>
              <a:t>Federal health </a:t>
            </a:r>
            <a:r>
              <a:rPr lang="en-US" sz="1800" dirty="0"/>
              <a:t>care program requirements, or an organization’s ethical </a:t>
            </a:r>
            <a:r>
              <a:rPr lang="en-US" sz="1800" dirty="0" smtClean="0"/>
              <a:t>and business </a:t>
            </a:r>
            <a:r>
              <a:rPr lang="en-US" sz="1800" dirty="0"/>
              <a:t>policies. CMS has identified the following Medicare Parts C </a:t>
            </a:r>
            <a:r>
              <a:rPr lang="en-US" sz="1800" dirty="0" smtClean="0"/>
              <a:t>and D </a:t>
            </a:r>
            <a:r>
              <a:rPr lang="en-US" sz="1800" dirty="0"/>
              <a:t>high risk areas:</a:t>
            </a:r>
          </a:p>
          <a:p>
            <a:pPr lvl="1"/>
            <a:r>
              <a:rPr lang="en-US" sz="1600" dirty="0" smtClean="0"/>
              <a:t>Agent/broker </a:t>
            </a:r>
            <a:r>
              <a:rPr lang="en-US" sz="1600" dirty="0"/>
              <a:t>misrepresentation;</a:t>
            </a:r>
          </a:p>
          <a:p>
            <a:pPr lvl="1"/>
            <a:r>
              <a:rPr lang="en-US" sz="1600" dirty="0" smtClean="0"/>
              <a:t>Appeals </a:t>
            </a:r>
            <a:r>
              <a:rPr lang="en-US" sz="1600" dirty="0"/>
              <a:t>and grievance review (for example, coverage </a:t>
            </a:r>
            <a:r>
              <a:rPr lang="en-US" sz="1600" dirty="0" smtClean="0"/>
              <a:t>and organization </a:t>
            </a:r>
            <a:r>
              <a:rPr lang="en-US" sz="1600" dirty="0"/>
              <a:t>determinations);</a:t>
            </a:r>
          </a:p>
          <a:p>
            <a:pPr lvl="1"/>
            <a:r>
              <a:rPr lang="en-US" sz="1600" dirty="0" smtClean="0"/>
              <a:t>Beneficiary </a:t>
            </a:r>
            <a:r>
              <a:rPr lang="en-US" sz="1600" dirty="0"/>
              <a:t>notices;</a:t>
            </a:r>
          </a:p>
          <a:p>
            <a:pPr lvl="1"/>
            <a:r>
              <a:rPr lang="en-US" sz="1600" dirty="0" smtClean="0"/>
              <a:t>Conflicts </a:t>
            </a:r>
            <a:r>
              <a:rPr lang="en-US" sz="1600" dirty="0"/>
              <a:t>of interest;</a:t>
            </a:r>
          </a:p>
          <a:p>
            <a:pPr lvl="1"/>
            <a:r>
              <a:rPr lang="en-US" sz="1600" dirty="0" smtClean="0"/>
              <a:t>Claims </a:t>
            </a:r>
            <a:r>
              <a:rPr lang="en-US" sz="1600" dirty="0"/>
              <a:t>processing;</a:t>
            </a:r>
          </a:p>
          <a:p>
            <a:pPr lvl="1"/>
            <a:r>
              <a:rPr lang="en-US" sz="1600" dirty="0" smtClean="0"/>
              <a:t>Credentialing </a:t>
            </a:r>
            <a:r>
              <a:rPr lang="en-US" sz="1600" dirty="0"/>
              <a:t>and provider networks;</a:t>
            </a:r>
          </a:p>
          <a:p>
            <a:pPr lvl="1"/>
            <a:r>
              <a:rPr lang="en-US" sz="1600" dirty="0" smtClean="0"/>
              <a:t>Documentation </a:t>
            </a:r>
            <a:r>
              <a:rPr lang="en-US" sz="1600" dirty="0"/>
              <a:t>and Timeliness requirements;</a:t>
            </a:r>
          </a:p>
          <a:p>
            <a:pPr lvl="1"/>
            <a:r>
              <a:rPr lang="en-US" sz="1600" dirty="0" smtClean="0"/>
              <a:t>Ethics</a:t>
            </a:r>
            <a:r>
              <a:rPr lang="en-US" sz="1600" dirty="0"/>
              <a:t>;</a:t>
            </a:r>
          </a:p>
          <a:p>
            <a:pPr lvl="1"/>
            <a:r>
              <a:rPr lang="en-US" sz="1600" dirty="0" smtClean="0"/>
              <a:t>FDR </a:t>
            </a:r>
            <a:r>
              <a:rPr lang="en-US" sz="1600" dirty="0"/>
              <a:t>oversight and monitoring;</a:t>
            </a:r>
          </a:p>
          <a:p>
            <a:pPr lvl="1"/>
            <a:r>
              <a:rPr lang="en-US" sz="1600" dirty="0" smtClean="0"/>
              <a:t>Health </a:t>
            </a:r>
            <a:r>
              <a:rPr lang="en-US" sz="1600" dirty="0"/>
              <a:t>Insurance Portability and Accountability Act (HIPAA);</a:t>
            </a:r>
          </a:p>
          <a:p>
            <a:pPr lvl="1"/>
            <a:r>
              <a:rPr lang="en-US" sz="1600" dirty="0" smtClean="0"/>
              <a:t>Marketing </a:t>
            </a:r>
            <a:r>
              <a:rPr lang="en-US" sz="1600" dirty="0"/>
              <a:t>and enrollment;</a:t>
            </a:r>
          </a:p>
          <a:p>
            <a:pPr lvl="1"/>
            <a:r>
              <a:rPr lang="en-US" sz="1600" dirty="0" smtClean="0"/>
              <a:t>Pharmacy</a:t>
            </a:r>
            <a:r>
              <a:rPr lang="en-US" sz="1600" dirty="0"/>
              <a:t>, formulary, and benefit administration; and</a:t>
            </a:r>
          </a:p>
          <a:p>
            <a:pPr lvl="1"/>
            <a:r>
              <a:rPr lang="en-US" sz="1600" dirty="0" smtClean="0"/>
              <a:t>Quality </a:t>
            </a:r>
            <a:r>
              <a:rPr lang="en-US" sz="1600" dirty="0"/>
              <a:t>of care.</a:t>
            </a:r>
          </a:p>
          <a:p>
            <a:pPr marL="0" indent="0">
              <a:buNone/>
            </a:pPr>
            <a:r>
              <a:rPr lang="en-US" sz="1800" dirty="0" smtClean="0"/>
              <a:t>For </a:t>
            </a:r>
            <a:r>
              <a:rPr lang="en-US" sz="1800" dirty="0"/>
              <a:t>more information, refer to the Compliance Program Guidelines in the “</a:t>
            </a:r>
            <a:r>
              <a:rPr lang="en-US" sz="1800" dirty="0">
                <a:hlinkClick r:id="rId2"/>
              </a:rPr>
              <a:t>Medicare Prescription Drug Benefit Manual” and “</a:t>
            </a:r>
            <a:r>
              <a:rPr lang="en-US" sz="1800" dirty="0" smtClean="0">
                <a:hlinkClick r:id="rId2"/>
              </a:rPr>
              <a:t>Medicare Managed </a:t>
            </a:r>
            <a:r>
              <a:rPr lang="en-US" sz="1800" dirty="0">
                <a:hlinkClick r:id="rId2"/>
              </a:rPr>
              <a:t>Care Manual” </a:t>
            </a:r>
            <a:r>
              <a:rPr lang="en-US" sz="1800" dirty="0"/>
              <a:t>on the CMS website</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6</a:t>
            </a:fld>
            <a:endParaRPr lang="en-US"/>
          </a:p>
        </p:txBody>
      </p:sp>
    </p:spTree>
    <p:extLst>
      <p:ext uri="{BB962C8B-B14F-4D97-AF65-F5344CB8AC3E}">
        <p14:creationId xmlns:p14="http://schemas.microsoft.com/office/powerpoint/2010/main" val="33390188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 y="581891"/>
            <a:ext cx="8575964" cy="1016000"/>
          </a:xfrm>
        </p:spPr>
        <p:txBody>
          <a:bodyPr/>
          <a:lstStyle/>
          <a:p>
            <a:r>
              <a:rPr lang="en-US" altLang="en-US" sz="3600" dirty="0" smtClean="0"/>
              <a:t>Established Patient Office Note, </a:t>
            </a:r>
            <a:r>
              <a:rPr lang="en-US" altLang="en-US" sz="3600" dirty="0" err="1" smtClean="0"/>
              <a:t>cont</a:t>
            </a:r>
            <a:r>
              <a:rPr lang="en-US" altLang="en-US" sz="3600" dirty="0" smtClean="0"/>
              <a:t>…</a:t>
            </a:r>
          </a:p>
        </p:txBody>
      </p:sp>
      <p:sp>
        <p:nvSpPr>
          <p:cNvPr id="50179" name="TextBox 2"/>
          <p:cNvSpPr txBox="1">
            <a:spLocks noChangeArrowheads="1"/>
          </p:cNvSpPr>
          <p:nvPr/>
        </p:nvSpPr>
        <p:spPr bwMode="auto">
          <a:xfrm>
            <a:off x="498763" y="1770479"/>
            <a:ext cx="7991764"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r>
              <a:rPr lang="en-US" altLang="en-US" sz="2400" u="sng" dirty="0" smtClean="0">
                <a:solidFill>
                  <a:schemeClr val="accent2"/>
                </a:solidFill>
              </a:rPr>
              <a:t>Physical </a:t>
            </a:r>
            <a:r>
              <a:rPr lang="en-US" altLang="en-US" sz="2400" u="sng" dirty="0">
                <a:solidFill>
                  <a:schemeClr val="accent2"/>
                </a:solidFill>
              </a:rPr>
              <a:t>Exam:</a:t>
            </a:r>
            <a:endParaRPr lang="en-US" altLang="en-US" sz="2400" dirty="0">
              <a:solidFill>
                <a:schemeClr val="accent2"/>
              </a:solidFill>
            </a:endParaRPr>
          </a:p>
          <a:p>
            <a:pPr eaLnBrk="1" hangingPunct="1"/>
            <a:r>
              <a:rPr lang="en-US" altLang="en-US" sz="2000" u="sng" dirty="0"/>
              <a:t>Constitutional</a:t>
            </a:r>
            <a:r>
              <a:rPr lang="en-US" altLang="en-US" sz="2000" dirty="0"/>
              <a:t>:  Temp: </a:t>
            </a:r>
            <a:r>
              <a:rPr lang="en-US" altLang="en-US" sz="2000" dirty="0" smtClean="0"/>
              <a:t>98˚   </a:t>
            </a:r>
            <a:r>
              <a:rPr lang="en-US" altLang="en-US" sz="2000" dirty="0"/>
              <a:t>BP:  110/70  WT:  </a:t>
            </a:r>
            <a:r>
              <a:rPr lang="en-US" altLang="en-US" sz="2000" dirty="0" smtClean="0"/>
              <a:t>165 </a:t>
            </a:r>
            <a:r>
              <a:rPr lang="en-US" altLang="en-US" sz="2000" dirty="0" err="1"/>
              <a:t>lbs</a:t>
            </a:r>
            <a:endParaRPr lang="en-US" altLang="en-US" sz="2000" dirty="0"/>
          </a:p>
          <a:p>
            <a:pPr eaLnBrk="1" hangingPunct="1"/>
            <a:r>
              <a:rPr lang="en-US" altLang="en-US" sz="2000" dirty="0" smtClean="0"/>
              <a:t>NAD, well groomed.</a:t>
            </a:r>
            <a:endParaRPr lang="en-US" altLang="en-US" sz="2000" dirty="0"/>
          </a:p>
          <a:p>
            <a:pPr eaLnBrk="1" hangingPunct="1"/>
            <a:r>
              <a:rPr lang="en-US" altLang="en-US" sz="2000" u="sng" dirty="0" smtClean="0"/>
              <a:t>CV</a:t>
            </a:r>
            <a:r>
              <a:rPr lang="en-US" altLang="en-US" sz="2000" dirty="0" smtClean="0"/>
              <a:t>:  No JVD or carotid bruits, RRR</a:t>
            </a:r>
            <a:endParaRPr lang="en-US" altLang="en-US" sz="2000" dirty="0"/>
          </a:p>
          <a:p>
            <a:pPr eaLnBrk="1" hangingPunct="1"/>
            <a:r>
              <a:rPr lang="en-US" altLang="en-US" sz="2000" u="sng" dirty="0" smtClean="0"/>
              <a:t>Lungs</a:t>
            </a:r>
            <a:r>
              <a:rPr lang="en-US" altLang="en-US" sz="2000" dirty="0"/>
              <a:t>:   </a:t>
            </a:r>
            <a:r>
              <a:rPr lang="en-US" altLang="en-US" sz="2000" dirty="0" smtClean="0"/>
              <a:t>CTA</a:t>
            </a:r>
            <a:endParaRPr lang="en-US" altLang="en-US" sz="2000" dirty="0"/>
          </a:p>
          <a:p>
            <a:pPr eaLnBrk="1" hangingPunct="1"/>
            <a:r>
              <a:rPr lang="en-US" altLang="en-US" sz="2000" u="sng" dirty="0" smtClean="0"/>
              <a:t>Extremities (CV) </a:t>
            </a:r>
            <a:r>
              <a:rPr lang="en-US" altLang="en-US" sz="2000" dirty="0" smtClean="0"/>
              <a:t>:   No peripheral edema</a:t>
            </a:r>
            <a:endParaRPr lang="en-US" altLang="en-US" sz="2000" dirty="0"/>
          </a:p>
          <a:p>
            <a:pPr eaLnBrk="1" hangingPunct="1"/>
            <a:endParaRPr lang="en-US" altLang="en-US" sz="2000" dirty="0"/>
          </a:p>
          <a:p>
            <a:pPr eaLnBrk="1" hangingPunct="1"/>
            <a:r>
              <a:rPr lang="en-US" altLang="en-US" sz="2000" dirty="0" smtClean="0">
                <a:solidFill>
                  <a:schemeClr val="accent2"/>
                </a:solidFill>
              </a:rPr>
              <a:t>*Level </a:t>
            </a:r>
            <a:r>
              <a:rPr lang="en-US" altLang="en-US" sz="2000" dirty="0">
                <a:solidFill>
                  <a:schemeClr val="accent2"/>
                </a:solidFill>
              </a:rPr>
              <a:t>of Exam (1995):  Expanded Problem </a:t>
            </a:r>
            <a:r>
              <a:rPr lang="en-US" altLang="en-US" sz="2000" dirty="0" smtClean="0">
                <a:solidFill>
                  <a:schemeClr val="accent2"/>
                </a:solidFill>
              </a:rPr>
              <a:t>Focused (EPF)</a:t>
            </a:r>
            <a:endParaRPr lang="en-US" altLang="en-US" sz="2000" dirty="0">
              <a:solidFill>
                <a:schemeClr val="accent2"/>
              </a:solidFill>
            </a:endParaRPr>
          </a:p>
          <a:p>
            <a:pPr eaLnBrk="1" hangingPunct="1"/>
            <a:r>
              <a:rPr lang="en-US" altLang="en-US" sz="2000" dirty="0" smtClean="0">
                <a:solidFill>
                  <a:schemeClr val="accent2"/>
                </a:solidFill>
              </a:rPr>
              <a:t>*Level </a:t>
            </a:r>
            <a:r>
              <a:rPr lang="en-US" altLang="en-US" sz="2000" dirty="0">
                <a:solidFill>
                  <a:schemeClr val="accent2"/>
                </a:solidFill>
              </a:rPr>
              <a:t>of Exam (1997):  </a:t>
            </a:r>
            <a:r>
              <a:rPr lang="en-US" altLang="en-US" sz="2000" dirty="0" smtClean="0">
                <a:solidFill>
                  <a:schemeClr val="accent2"/>
                </a:solidFill>
              </a:rPr>
              <a:t>EPF (7 bullets)</a:t>
            </a:r>
          </a:p>
          <a:p>
            <a:pPr eaLnBrk="1" hangingPunct="1"/>
            <a:endParaRPr lang="en-US" altLang="en-US" sz="2000" dirty="0">
              <a:solidFill>
                <a:schemeClr val="accent2"/>
              </a:solidFill>
            </a:endParaRPr>
          </a:p>
          <a:p>
            <a:pPr eaLnBrk="1" hangingPunct="1"/>
            <a:r>
              <a:rPr lang="en-US" altLang="en-US" sz="2000" dirty="0" smtClean="0">
                <a:solidFill>
                  <a:schemeClr val="accent2"/>
                </a:solidFill>
              </a:rPr>
              <a:t>Labs: </a:t>
            </a:r>
            <a:r>
              <a:rPr lang="en-US" altLang="en-US" sz="2000" dirty="0" smtClean="0"/>
              <a:t>BUN 12, creatinine 0.8, HGBA1C 6.8, spot </a:t>
            </a:r>
            <a:r>
              <a:rPr lang="en-US" altLang="en-US" sz="2000" dirty="0" err="1" smtClean="0"/>
              <a:t>microalbumin</a:t>
            </a:r>
            <a:r>
              <a:rPr lang="en-US" altLang="en-US" sz="2000" dirty="0" smtClean="0"/>
              <a:t>/creatinine ratio is 28 mcg/g; LDL 77</a:t>
            </a:r>
            <a:endParaRPr lang="en-US" altLang="en-US" sz="2000" dirty="0">
              <a:solidFill>
                <a:schemeClr val="accent2"/>
              </a:solidFill>
            </a:endParaRPr>
          </a:p>
        </p:txBody>
      </p:sp>
      <p:sp>
        <p:nvSpPr>
          <p:cNvPr id="2" name="Slide Number Placeholder 1"/>
          <p:cNvSpPr>
            <a:spLocks noGrp="1"/>
          </p:cNvSpPr>
          <p:nvPr>
            <p:ph type="sldNum" sz="quarter" idx="11"/>
          </p:nvPr>
        </p:nvSpPr>
        <p:spPr/>
        <p:txBody>
          <a:bodyPr/>
          <a:lstStyle/>
          <a:p>
            <a:pPr>
              <a:defRPr/>
            </a:pPr>
            <a:fld id="{BD0D2C58-0E79-4307-93F6-A18D9F102E6D}" type="slidenum">
              <a:rPr lang="en-US" smtClean="0"/>
              <a:pPr>
                <a:defRPr/>
              </a:pPr>
              <a:t>60</a:t>
            </a:fld>
            <a:endParaRPr lang="en-US"/>
          </a:p>
        </p:txBody>
      </p:sp>
    </p:spTree>
    <p:extLst>
      <p:ext uri="{BB962C8B-B14F-4D97-AF65-F5344CB8AC3E}">
        <p14:creationId xmlns:p14="http://schemas.microsoft.com/office/powerpoint/2010/main" val="33732619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58617" y="369454"/>
            <a:ext cx="8811491" cy="1154546"/>
          </a:xfrm>
        </p:spPr>
        <p:txBody>
          <a:bodyPr/>
          <a:lstStyle/>
          <a:p>
            <a:r>
              <a:rPr lang="en-US" altLang="en-US" sz="3600" b="1" dirty="0" smtClean="0"/>
              <a:t>Established Patient Office Note, </a:t>
            </a:r>
            <a:r>
              <a:rPr lang="en-US" altLang="en-US" sz="3600" b="1" dirty="0" err="1" smtClean="0"/>
              <a:t>cont</a:t>
            </a:r>
            <a:r>
              <a:rPr lang="en-US" altLang="en-US" sz="3600" b="1" dirty="0" smtClean="0"/>
              <a:t>…</a:t>
            </a:r>
          </a:p>
        </p:txBody>
      </p:sp>
      <p:sp>
        <p:nvSpPr>
          <p:cNvPr id="51203" name="TextBox 2"/>
          <p:cNvSpPr txBox="1">
            <a:spLocks noChangeArrowheads="1"/>
          </p:cNvSpPr>
          <p:nvPr/>
        </p:nvSpPr>
        <p:spPr bwMode="auto">
          <a:xfrm>
            <a:off x="258617" y="1191493"/>
            <a:ext cx="860829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r>
              <a:rPr lang="en-US" altLang="en-US" sz="2800" u="sng" dirty="0">
                <a:solidFill>
                  <a:schemeClr val="accent2"/>
                </a:solidFill>
              </a:rPr>
              <a:t>Impression &amp; Recommendations:</a:t>
            </a:r>
          </a:p>
          <a:p>
            <a:pPr marL="514350" indent="-514350" eaLnBrk="1" hangingPunct="1">
              <a:buFont typeface="+mj-lt"/>
              <a:buAutoNum type="arabicPeriod"/>
            </a:pPr>
            <a:r>
              <a:rPr lang="en-US" altLang="en-US" sz="2400" dirty="0" smtClean="0">
                <a:solidFill>
                  <a:schemeClr val="accent2"/>
                </a:solidFill>
              </a:rPr>
              <a:t>Well controlled Type 2 NIDDM</a:t>
            </a:r>
          </a:p>
          <a:p>
            <a:pPr marL="514350" indent="-514350" eaLnBrk="1" hangingPunct="1">
              <a:buFont typeface="+mj-lt"/>
              <a:buAutoNum type="arabicPeriod"/>
            </a:pPr>
            <a:r>
              <a:rPr lang="en-US" altLang="en-US" sz="2400" dirty="0" smtClean="0">
                <a:solidFill>
                  <a:schemeClr val="accent2"/>
                </a:solidFill>
              </a:rPr>
              <a:t>Well controlled Hypertension</a:t>
            </a:r>
          </a:p>
          <a:p>
            <a:pPr marL="514350" indent="-514350" eaLnBrk="1" hangingPunct="1">
              <a:buFont typeface="+mj-lt"/>
              <a:buAutoNum type="arabicPeriod"/>
            </a:pPr>
            <a:r>
              <a:rPr lang="en-US" altLang="en-US" sz="2400" dirty="0" smtClean="0">
                <a:solidFill>
                  <a:schemeClr val="accent2"/>
                </a:solidFill>
              </a:rPr>
              <a:t>Stable dyslipidemia</a:t>
            </a:r>
          </a:p>
          <a:p>
            <a:pPr marL="514350" indent="-514350" eaLnBrk="1" hangingPunct="1">
              <a:buFont typeface="+mj-lt"/>
              <a:buAutoNum type="arabicPeriod"/>
            </a:pPr>
            <a:endParaRPr lang="en-US" altLang="en-US" sz="2800" dirty="0">
              <a:solidFill>
                <a:schemeClr val="accent2"/>
              </a:solidFill>
            </a:endParaRPr>
          </a:p>
          <a:p>
            <a:pPr eaLnBrk="1" hangingPunct="1"/>
            <a:r>
              <a:rPr lang="en-US" altLang="en-US" sz="2800" u="sng" dirty="0" smtClean="0">
                <a:solidFill>
                  <a:schemeClr val="accent2"/>
                </a:solidFill>
              </a:rPr>
              <a:t>Plan:</a:t>
            </a:r>
            <a:r>
              <a:rPr lang="en-US" altLang="en-US" sz="2800" dirty="0" smtClean="0">
                <a:solidFill>
                  <a:schemeClr val="accent2"/>
                </a:solidFill>
              </a:rPr>
              <a:t> </a:t>
            </a:r>
          </a:p>
          <a:p>
            <a:pPr marL="514350" indent="-514350" eaLnBrk="1" hangingPunct="1">
              <a:buFont typeface="+mj-lt"/>
              <a:buAutoNum type="arabicPeriod"/>
            </a:pPr>
            <a:r>
              <a:rPr lang="en-US" altLang="en-US" sz="2400" dirty="0" smtClean="0"/>
              <a:t>Continue current medications</a:t>
            </a:r>
          </a:p>
          <a:p>
            <a:pPr marL="514350" indent="-514350" eaLnBrk="1" hangingPunct="1">
              <a:buFont typeface="+mj-lt"/>
              <a:buAutoNum type="arabicPeriod"/>
            </a:pPr>
            <a:r>
              <a:rPr lang="en-US" altLang="en-US" sz="2400" dirty="0" smtClean="0"/>
              <a:t>Repeat renal profile, spot </a:t>
            </a:r>
            <a:r>
              <a:rPr lang="en-US" altLang="en-US" sz="2400" dirty="0" err="1" smtClean="0"/>
              <a:t>microalbumin</a:t>
            </a:r>
            <a:r>
              <a:rPr lang="en-US" altLang="en-US" sz="2400" dirty="0" smtClean="0"/>
              <a:t> at next visit, along with CBC</a:t>
            </a:r>
          </a:p>
          <a:p>
            <a:pPr marL="514350" indent="-514350" eaLnBrk="1" hangingPunct="1">
              <a:buFont typeface="+mj-lt"/>
              <a:buAutoNum type="arabicPeriod"/>
            </a:pPr>
            <a:r>
              <a:rPr lang="en-US" altLang="en-US" sz="2400" dirty="0" smtClean="0"/>
              <a:t>Check LFTs at next visit as well due to ongoing statin therapy</a:t>
            </a:r>
          </a:p>
          <a:p>
            <a:pPr marL="514350" indent="-514350" eaLnBrk="1" hangingPunct="1">
              <a:buFont typeface="+mj-lt"/>
              <a:buAutoNum type="arabicPeriod"/>
            </a:pPr>
            <a:r>
              <a:rPr lang="en-US" altLang="en-US" sz="2400" dirty="0" smtClean="0"/>
              <a:t>Continue lifestyle modifications and exercise for weight loss</a:t>
            </a:r>
          </a:p>
          <a:p>
            <a:pPr marL="514350" indent="-514350" eaLnBrk="1" hangingPunct="1">
              <a:buFont typeface="+mj-lt"/>
              <a:buAutoNum type="arabicPeriod"/>
            </a:pPr>
            <a:r>
              <a:rPr lang="en-US" altLang="en-US" sz="2400" dirty="0" smtClean="0"/>
              <a:t>Return visit in four months</a:t>
            </a:r>
            <a:endParaRPr lang="en-US" altLang="en-US" sz="2400" dirty="0"/>
          </a:p>
        </p:txBody>
      </p:sp>
      <p:sp>
        <p:nvSpPr>
          <p:cNvPr id="2" name="Slide Number Placeholder 1"/>
          <p:cNvSpPr>
            <a:spLocks noGrp="1"/>
          </p:cNvSpPr>
          <p:nvPr>
            <p:ph type="sldNum" sz="quarter" idx="11"/>
          </p:nvPr>
        </p:nvSpPr>
        <p:spPr/>
        <p:txBody>
          <a:bodyPr/>
          <a:lstStyle/>
          <a:p>
            <a:pPr>
              <a:defRPr/>
            </a:pPr>
            <a:fld id="{BD0D2C58-0E79-4307-93F6-A18D9F102E6D}" type="slidenum">
              <a:rPr lang="en-US" smtClean="0"/>
              <a:pPr>
                <a:defRPr/>
              </a:pPr>
              <a:t>61</a:t>
            </a:fld>
            <a:endParaRPr lang="en-US"/>
          </a:p>
        </p:txBody>
      </p:sp>
    </p:spTree>
    <p:extLst>
      <p:ext uri="{BB962C8B-B14F-4D97-AF65-F5344CB8AC3E}">
        <p14:creationId xmlns:p14="http://schemas.microsoft.com/office/powerpoint/2010/main" val="6959694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38545" y="304800"/>
            <a:ext cx="8931564" cy="609600"/>
          </a:xfrm>
        </p:spPr>
        <p:txBody>
          <a:bodyPr/>
          <a:lstStyle/>
          <a:p>
            <a:r>
              <a:rPr lang="en-US" altLang="en-US" sz="3600" b="1" dirty="0" smtClean="0"/>
              <a:t>Established Patient Office Note (cont.)</a:t>
            </a:r>
          </a:p>
        </p:txBody>
      </p:sp>
      <p:sp>
        <p:nvSpPr>
          <p:cNvPr id="52227" name="TextBox 2"/>
          <p:cNvSpPr txBox="1">
            <a:spLocks noChangeArrowheads="1"/>
          </p:cNvSpPr>
          <p:nvPr/>
        </p:nvSpPr>
        <p:spPr bwMode="auto">
          <a:xfrm>
            <a:off x="600364" y="1173018"/>
            <a:ext cx="793403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r>
              <a:rPr lang="en-US" altLang="en-US" sz="2400" u="sng" dirty="0" smtClean="0">
                <a:solidFill>
                  <a:schemeClr val="accent2"/>
                </a:solidFill>
              </a:rPr>
              <a:t>Determining Medical </a:t>
            </a:r>
            <a:r>
              <a:rPr lang="en-US" altLang="en-US" sz="2400" u="sng" dirty="0">
                <a:solidFill>
                  <a:schemeClr val="accent2"/>
                </a:solidFill>
              </a:rPr>
              <a:t>Decision Making</a:t>
            </a:r>
            <a:r>
              <a:rPr lang="en-US" altLang="en-US" sz="2400" u="sng" dirty="0" smtClean="0">
                <a:solidFill>
                  <a:schemeClr val="accent2"/>
                </a:solidFill>
              </a:rPr>
              <a:t>:</a:t>
            </a:r>
          </a:p>
          <a:p>
            <a:pPr eaLnBrk="1" hangingPunct="1"/>
            <a:endParaRPr lang="en-US" altLang="en-US" sz="2400" dirty="0">
              <a:solidFill>
                <a:schemeClr val="accent2"/>
              </a:solidFill>
            </a:endParaRPr>
          </a:p>
          <a:p>
            <a:pPr eaLnBrk="1" hangingPunct="1"/>
            <a:endParaRPr lang="en-US" altLang="en-US" sz="2200" u="sng" dirty="0">
              <a:solidFill>
                <a:srgbClr val="002060"/>
              </a:solidFill>
            </a:endParaRPr>
          </a:p>
          <a:p>
            <a:pPr eaLnBrk="1" hangingPunct="1"/>
            <a:r>
              <a:rPr lang="en-US" altLang="en-US" sz="2200" u="sng" dirty="0">
                <a:solidFill>
                  <a:schemeClr val="accent2"/>
                </a:solidFill>
              </a:rPr>
              <a:t>Part A:</a:t>
            </a:r>
            <a:r>
              <a:rPr lang="en-US" altLang="en-US" sz="2200" dirty="0">
                <a:solidFill>
                  <a:schemeClr val="accent2"/>
                </a:solidFill>
              </a:rPr>
              <a:t>   </a:t>
            </a:r>
            <a:r>
              <a:rPr lang="en-US" altLang="en-US" sz="2200" dirty="0" smtClean="0"/>
              <a:t>Three chronic stable conditions</a:t>
            </a:r>
            <a:endParaRPr lang="en-US" altLang="en-US" sz="2200" dirty="0"/>
          </a:p>
          <a:p>
            <a:pPr eaLnBrk="1" hangingPunct="1"/>
            <a:r>
              <a:rPr lang="en-US" altLang="en-US" sz="2200" dirty="0">
                <a:solidFill>
                  <a:schemeClr val="accent2"/>
                </a:solidFill>
              </a:rPr>
              <a:t>               </a:t>
            </a:r>
            <a:r>
              <a:rPr lang="en-US" altLang="en-US" sz="2200" dirty="0" smtClean="0">
                <a:solidFill>
                  <a:schemeClr val="accent2"/>
                </a:solidFill>
              </a:rPr>
              <a:t>(3 </a:t>
            </a:r>
            <a:r>
              <a:rPr lang="en-US" altLang="en-US" sz="2200" dirty="0">
                <a:solidFill>
                  <a:schemeClr val="accent2"/>
                </a:solidFill>
              </a:rPr>
              <a:t>points) = </a:t>
            </a:r>
            <a:r>
              <a:rPr lang="en-US" altLang="en-US" sz="2200" dirty="0" smtClean="0">
                <a:solidFill>
                  <a:schemeClr val="accent2"/>
                </a:solidFill>
              </a:rPr>
              <a:t>Moderate</a:t>
            </a:r>
            <a:endParaRPr lang="en-US" altLang="en-US" sz="2200" dirty="0">
              <a:solidFill>
                <a:schemeClr val="accent2"/>
              </a:solidFill>
            </a:endParaRPr>
          </a:p>
          <a:p>
            <a:pPr eaLnBrk="1" hangingPunct="1"/>
            <a:endParaRPr lang="en-US" altLang="en-US" sz="2200" u="sng" dirty="0">
              <a:solidFill>
                <a:srgbClr val="FFFF00"/>
              </a:solidFill>
            </a:endParaRPr>
          </a:p>
          <a:p>
            <a:pPr eaLnBrk="1" hangingPunct="1"/>
            <a:r>
              <a:rPr lang="en-US" altLang="en-US" sz="2200" u="sng" dirty="0">
                <a:solidFill>
                  <a:schemeClr val="accent2"/>
                </a:solidFill>
              </a:rPr>
              <a:t>Part B:</a:t>
            </a:r>
            <a:r>
              <a:rPr lang="en-US" altLang="en-US" sz="2200" dirty="0">
                <a:solidFill>
                  <a:schemeClr val="accent2"/>
                </a:solidFill>
              </a:rPr>
              <a:t>    </a:t>
            </a:r>
            <a:r>
              <a:rPr lang="en-US" altLang="en-US" sz="2200" dirty="0" smtClean="0"/>
              <a:t>Labs ordered and reviewed</a:t>
            </a:r>
            <a:endParaRPr lang="en-US" altLang="en-US" sz="2200" dirty="0"/>
          </a:p>
          <a:p>
            <a:pPr eaLnBrk="1" hangingPunct="1"/>
            <a:r>
              <a:rPr lang="en-US" altLang="en-US" sz="2200" dirty="0">
                <a:solidFill>
                  <a:schemeClr val="accent2"/>
                </a:solidFill>
              </a:rPr>
              <a:t>                </a:t>
            </a:r>
            <a:r>
              <a:rPr lang="en-US" altLang="en-US" sz="2200" dirty="0" smtClean="0">
                <a:solidFill>
                  <a:schemeClr val="accent2"/>
                </a:solidFill>
              </a:rPr>
              <a:t>(1 point) </a:t>
            </a:r>
            <a:r>
              <a:rPr lang="en-US" altLang="en-US" sz="2200" dirty="0">
                <a:solidFill>
                  <a:schemeClr val="accent2"/>
                </a:solidFill>
              </a:rPr>
              <a:t>= </a:t>
            </a:r>
            <a:r>
              <a:rPr lang="en-US" altLang="en-US" sz="2200" dirty="0" smtClean="0">
                <a:solidFill>
                  <a:schemeClr val="accent2"/>
                </a:solidFill>
              </a:rPr>
              <a:t>Straightforward</a:t>
            </a:r>
          </a:p>
          <a:p>
            <a:pPr eaLnBrk="1" hangingPunct="1"/>
            <a:endParaRPr lang="en-US" altLang="en-US" sz="2200" u="sng" dirty="0">
              <a:solidFill>
                <a:srgbClr val="FFFF00"/>
              </a:solidFill>
            </a:endParaRPr>
          </a:p>
          <a:p>
            <a:pPr eaLnBrk="1" hangingPunct="1"/>
            <a:r>
              <a:rPr lang="en-US" altLang="en-US" sz="2200" u="sng" dirty="0">
                <a:solidFill>
                  <a:schemeClr val="accent2"/>
                </a:solidFill>
              </a:rPr>
              <a:t>Part C (Table of Risk):</a:t>
            </a:r>
            <a:r>
              <a:rPr lang="en-US" altLang="en-US" sz="2200" dirty="0">
                <a:solidFill>
                  <a:schemeClr val="accent2"/>
                </a:solidFill>
              </a:rPr>
              <a:t>    </a:t>
            </a:r>
            <a:r>
              <a:rPr lang="en-US" altLang="en-US" sz="2200" dirty="0"/>
              <a:t>Presenting Problem= </a:t>
            </a:r>
            <a:r>
              <a:rPr lang="en-US" altLang="en-US" sz="2200" dirty="0" smtClean="0"/>
              <a:t>Two or more       							    chronic stable conditions</a:t>
            </a:r>
            <a:endParaRPr lang="en-US" altLang="en-US" sz="2200" dirty="0"/>
          </a:p>
          <a:p>
            <a:pPr eaLnBrk="1" hangingPunct="1"/>
            <a:r>
              <a:rPr lang="en-US" altLang="en-US" sz="2200" dirty="0">
                <a:solidFill>
                  <a:schemeClr val="accent2"/>
                </a:solidFill>
              </a:rPr>
              <a:t>                                           </a:t>
            </a:r>
            <a:r>
              <a:rPr lang="en-US" altLang="en-US" sz="2200" dirty="0" smtClean="0">
                <a:solidFill>
                  <a:schemeClr val="accent2"/>
                </a:solidFill>
              </a:rPr>
              <a:t> Moderate </a:t>
            </a:r>
            <a:r>
              <a:rPr lang="en-US" altLang="en-US" sz="2200" dirty="0">
                <a:solidFill>
                  <a:schemeClr val="accent2"/>
                </a:solidFill>
              </a:rPr>
              <a:t>complexity</a:t>
            </a:r>
          </a:p>
          <a:p>
            <a:pPr eaLnBrk="1" hangingPunct="1"/>
            <a:endParaRPr lang="en-US" altLang="en-US" sz="2200" dirty="0">
              <a:solidFill>
                <a:srgbClr val="FFFF00"/>
              </a:solidFill>
            </a:endParaRPr>
          </a:p>
          <a:p>
            <a:pPr eaLnBrk="1" hangingPunct="1"/>
            <a:endParaRPr lang="en-US" altLang="en-US" sz="2200" dirty="0">
              <a:solidFill>
                <a:srgbClr val="FFFF00"/>
              </a:solidFill>
            </a:endParaRPr>
          </a:p>
          <a:p>
            <a:pPr eaLnBrk="1" hangingPunct="1"/>
            <a:r>
              <a:rPr lang="en-US" altLang="en-US" sz="2400" u="sng" dirty="0">
                <a:solidFill>
                  <a:schemeClr val="accent2"/>
                </a:solidFill>
              </a:rPr>
              <a:t>*</a:t>
            </a:r>
            <a:r>
              <a:rPr lang="en-US" altLang="en-US" sz="2400" i="1" u="sng" dirty="0">
                <a:solidFill>
                  <a:schemeClr val="accent2"/>
                </a:solidFill>
              </a:rPr>
              <a:t>Overall Level of MDM</a:t>
            </a:r>
            <a:r>
              <a:rPr lang="en-US" altLang="en-US" sz="2400" i="1" dirty="0">
                <a:solidFill>
                  <a:schemeClr val="accent2"/>
                </a:solidFill>
              </a:rPr>
              <a:t> = </a:t>
            </a:r>
            <a:r>
              <a:rPr lang="en-US" altLang="en-US" sz="2400" i="1" dirty="0" smtClean="0">
                <a:solidFill>
                  <a:schemeClr val="accent2"/>
                </a:solidFill>
              </a:rPr>
              <a:t>Moderate</a:t>
            </a:r>
            <a:endParaRPr lang="en-US" altLang="en-US" sz="2400" u="sng" dirty="0">
              <a:solidFill>
                <a:schemeClr val="accent2"/>
              </a:solidFill>
            </a:endParaRPr>
          </a:p>
        </p:txBody>
      </p:sp>
      <p:sp>
        <p:nvSpPr>
          <p:cNvPr id="2" name="Slide Number Placeholder 1"/>
          <p:cNvSpPr>
            <a:spLocks noGrp="1"/>
          </p:cNvSpPr>
          <p:nvPr>
            <p:ph type="sldNum" sz="quarter" idx="11"/>
          </p:nvPr>
        </p:nvSpPr>
        <p:spPr/>
        <p:txBody>
          <a:bodyPr/>
          <a:lstStyle/>
          <a:p>
            <a:pPr>
              <a:defRPr/>
            </a:pPr>
            <a:fld id="{BD0D2C58-0E79-4307-93F6-A18D9F102E6D}" type="slidenum">
              <a:rPr lang="en-US" smtClean="0"/>
              <a:pPr>
                <a:defRPr/>
              </a:pPr>
              <a:t>62</a:t>
            </a:fld>
            <a:endParaRPr lang="en-US"/>
          </a:p>
        </p:txBody>
      </p:sp>
    </p:spTree>
    <p:extLst>
      <p:ext uri="{BB962C8B-B14F-4D97-AF65-F5344CB8AC3E}">
        <p14:creationId xmlns:p14="http://schemas.microsoft.com/office/powerpoint/2010/main" val="11464093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85800" y="152400"/>
            <a:ext cx="7772400" cy="1143000"/>
          </a:xfrm>
        </p:spPr>
        <p:txBody>
          <a:bodyPr/>
          <a:lstStyle/>
          <a:p>
            <a:r>
              <a:rPr lang="en-US" altLang="en-US" smtClean="0"/>
              <a:t>Putting the Puzzle Together</a:t>
            </a:r>
          </a:p>
        </p:txBody>
      </p:sp>
      <p:sp>
        <p:nvSpPr>
          <p:cNvPr id="53251" name="TextBox 2"/>
          <p:cNvSpPr txBox="1">
            <a:spLocks noChangeArrowheads="1"/>
          </p:cNvSpPr>
          <p:nvPr/>
        </p:nvSpPr>
        <p:spPr bwMode="auto">
          <a:xfrm>
            <a:off x="609600" y="1600200"/>
            <a:ext cx="7391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r>
              <a:rPr lang="en-US" altLang="en-US" sz="2800" dirty="0"/>
              <a:t>1995 Documentation Guidelines:</a:t>
            </a:r>
          </a:p>
          <a:p>
            <a:pPr eaLnBrk="1" hangingPunct="1"/>
            <a:endParaRPr lang="en-US" altLang="en-US" sz="2800" u="sng" dirty="0">
              <a:solidFill>
                <a:srgbClr val="FFC000"/>
              </a:solidFill>
            </a:endParaRPr>
          </a:p>
          <a:p>
            <a:pPr eaLnBrk="1" hangingPunct="1"/>
            <a:r>
              <a:rPr lang="en-US" altLang="en-US" sz="2800" u="sng" dirty="0">
                <a:solidFill>
                  <a:schemeClr val="accent2"/>
                </a:solidFill>
              </a:rPr>
              <a:t>Overall Level of History:</a:t>
            </a:r>
            <a:r>
              <a:rPr lang="en-US" altLang="en-US" sz="2800" dirty="0">
                <a:solidFill>
                  <a:schemeClr val="accent2"/>
                </a:solidFill>
              </a:rPr>
              <a:t>  Detailed</a:t>
            </a:r>
          </a:p>
          <a:p>
            <a:pPr eaLnBrk="1" hangingPunct="1"/>
            <a:endParaRPr lang="en-US" altLang="en-US" sz="2800" u="sng" dirty="0">
              <a:solidFill>
                <a:srgbClr val="FFFF00"/>
              </a:solidFill>
            </a:endParaRPr>
          </a:p>
          <a:p>
            <a:pPr eaLnBrk="1" hangingPunct="1"/>
            <a:r>
              <a:rPr lang="en-US" altLang="en-US" sz="2800" u="sng" dirty="0">
                <a:solidFill>
                  <a:schemeClr val="accent2"/>
                </a:solidFill>
              </a:rPr>
              <a:t>Level of Physical Exam:</a:t>
            </a:r>
            <a:r>
              <a:rPr lang="en-US" altLang="en-US" sz="2800" dirty="0">
                <a:solidFill>
                  <a:schemeClr val="accent2"/>
                </a:solidFill>
              </a:rPr>
              <a:t>  Expanded Problem</a:t>
            </a:r>
          </a:p>
          <a:p>
            <a:pPr eaLnBrk="1" hangingPunct="1"/>
            <a:r>
              <a:rPr lang="en-US" altLang="en-US" sz="2800" dirty="0">
                <a:solidFill>
                  <a:schemeClr val="accent2"/>
                </a:solidFill>
              </a:rPr>
              <a:t>                                           Focused</a:t>
            </a:r>
            <a:r>
              <a:rPr lang="en-US" altLang="en-US" sz="2800" u="sng" dirty="0">
                <a:solidFill>
                  <a:schemeClr val="accent2"/>
                </a:solidFill>
              </a:rPr>
              <a:t>  </a:t>
            </a:r>
          </a:p>
          <a:p>
            <a:pPr eaLnBrk="1" hangingPunct="1"/>
            <a:endParaRPr lang="en-US" altLang="en-US" sz="2800" u="sng" dirty="0">
              <a:solidFill>
                <a:srgbClr val="002060"/>
              </a:solidFill>
            </a:endParaRPr>
          </a:p>
          <a:p>
            <a:pPr eaLnBrk="1" hangingPunct="1"/>
            <a:r>
              <a:rPr lang="en-US" altLang="en-US" sz="2800" u="sng" dirty="0">
                <a:solidFill>
                  <a:schemeClr val="accent2"/>
                </a:solidFill>
              </a:rPr>
              <a:t>Level of Medical Decision Making:</a:t>
            </a:r>
            <a:r>
              <a:rPr lang="en-US" altLang="en-US" sz="2800" dirty="0">
                <a:solidFill>
                  <a:schemeClr val="accent2"/>
                </a:solidFill>
              </a:rPr>
              <a:t>   </a:t>
            </a:r>
            <a:r>
              <a:rPr lang="en-US" altLang="en-US" sz="2800" dirty="0" smtClean="0">
                <a:solidFill>
                  <a:schemeClr val="accent2"/>
                </a:solidFill>
              </a:rPr>
              <a:t>Moderate</a:t>
            </a:r>
            <a:endParaRPr lang="en-US" altLang="en-US" sz="2800" dirty="0">
              <a:solidFill>
                <a:schemeClr val="accent2"/>
              </a:solidFill>
            </a:endParaRPr>
          </a:p>
          <a:p>
            <a:pPr eaLnBrk="1" hangingPunct="1"/>
            <a:endParaRPr lang="en-US" altLang="en-US" sz="2800" u="sng" dirty="0">
              <a:solidFill>
                <a:srgbClr val="FFFF00"/>
              </a:solidFill>
            </a:endParaRPr>
          </a:p>
          <a:p>
            <a:pPr eaLnBrk="1" hangingPunct="1"/>
            <a:r>
              <a:rPr lang="en-US" altLang="en-US" sz="2800" u="sng" dirty="0"/>
              <a:t>Level of Service</a:t>
            </a:r>
            <a:r>
              <a:rPr lang="en-US" altLang="en-US" sz="2800" dirty="0"/>
              <a:t> = </a:t>
            </a:r>
            <a:r>
              <a:rPr lang="en-US" altLang="en-US" sz="2800" dirty="0" smtClean="0"/>
              <a:t>99214</a:t>
            </a:r>
            <a:endParaRPr lang="en-US" altLang="en-US" sz="2800" u="sng" dirty="0"/>
          </a:p>
        </p:txBody>
      </p:sp>
      <p:sp>
        <p:nvSpPr>
          <p:cNvPr id="2" name="Slide Number Placeholder 1"/>
          <p:cNvSpPr>
            <a:spLocks noGrp="1"/>
          </p:cNvSpPr>
          <p:nvPr>
            <p:ph type="sldNum" sz="quarter" idx="11"/>
          </p:nvPr>
        </p:nvSpPr>
        <p:spPr/>
        <p:txBody>
          <a:bodyPr/>
          <a:lstStyle/>
          <a:p>
            <a:pPr>
              <a:defRPr/>
            </a:pPr>
            <a:fld id="{BD0D2C58-0E79-4307-93F6-A18D9F102E6D}" type="slidenum">
              <a:rPr lang="en-US" smtClean="0"/>
              <a:pPr>
                <a:defRPr/>
              </a:pPr>
              <a:t>63</a:t>
            </a:fld>
            <a:endParaRPr lang="en-US"/>
          </a:p>
        </p:txBody>
      </p:sp>
    </p:spTree>
    <p:extLst>
      <p:ext uri="{BB962C8B-B14F-4D97-AF65-F5344CB8AC3E}">
        <p14:creationId xmlns:p14="http://schemas.microsoft.com/office/powerpoint/2010/main" val="2359676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73891" y="277090"/>
            <a:ext cx="8384309" cy="637310"/>
          </a:xfrm>
        </p:spPr>
        <p:txBody>
          <a:bodyPr/>
          <a:lstStyle/>
          <a:p>
            <a:r>
              <a:rPr lang="en-US" altLang="en-US" sz="4000" dirty="0" smtClean="0"/>
              <a:t>Putting the Puzzle Together (cont.)</a:t>
            </a:r>
          </a:p>
        </p:txBody>
      </p:sp>
      <p:sp>
        <p:nvSpPr>
          <p:cNvPr id="54275" name="TextBox 2"/>
          <p:cNvSpPr txBox="1">
            <a:spLocks noChangeArrowheads="1"/>
          </p:cNvSpPr>
          <p:nvPr/>
        </p:nvSpPr>
        <p:spPr bwMode="auto">
          <a:xfrm>
            <a:off x="304800" y="1824182"/>
            <a:ext cx="8534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r>
              <a:rPr lang="en-US" altLang="en-US" sz="2400" u="sng" dirty="0">
                <a:solidFill>
                  <a:schemeClr val="accent2"/>
                </a:solidFill>
              </a:rPr>
              <a:t>1997 Documentation Guidelines:</a:t>
            </a:r>
          </a:p>
          <a:p>
            <a:pPr eaLnBrk="1" hangingPunct="1"/>
            <a:endParaRPr lang="en-US" altLang="en-US" sz="2400" u="sng" dirty="0">
              <a:solidFill>
                <a:srgbClr val="002060"/>
              </a:solidFill>
            </a:endParaRPr>
          </a:p>
          <a:p>
            <a:pPr eaLnBrk="1" hangingPunct="1"/>
            <a:r>
              <a:rPr lang="en-US" altLang="en-US" sz="2400" u="sng" dirty="0"/>
              <a:t>Overall Level of History:</a:t>
            </a:r>
            <a:r>
              <a:rPr lang="en-US" altLang="en-US" sz="2400" dirty="0"/>
              <a:t>  </a:t>
            </a:r>
            <a:r>
              <a:rPr lang="en-US" altLang="en-US" sz="2400" dirty="0">
                <a:solidFill>
                  <a:schemeClr val="accent2"/>
                </a:solidFill>
              </a:rPr>
              <a:t>Detailed</a:t>
            </a:r>
          </a:p>
          <a:p>
            <a:pPr eaLnBrk="1" hangingPunct="1"/>
            <a:endParaRPr lang="en-US" altLang="en-US" sz="2400" u="sng" dirty="0">
              <a:solidFill>
                <a:srgbClr val="FFFF00"/>
              </a:solidFill>
            </a:endParaRPr>
          </a:p>
          <a:p>
            <a:pPr eaLnBrk="1" hangingPunct="1"/>
            <a:r>
              <a:rPr lang="en-US" altLang="en-US" sz="2400" u="sng" dirty="0"/>
              <a:t>Level of Physical Exam:</a:t>
            </a:r>
            <a:r>
              <a:rPr lang="en-US" altLang="en-US" sz="2400" dirty="0"/>
              <a:t>   </a:t>
            </a:r>
            <a:r>
              <a:rPr lang="en-US" altLang="en-US" sz="2400" dirty="0">
                <a:solidFill>
                  <a:srgbClr val="FFFF00"/>
                </a:solidFill>
              </a:rPr>
              <a:t> </a:t>
            </a:r>
            <a:r>
              <a:rPr lang="en-US" altLang="en-US" sz="2400" dirty="0" smtClean="0">
                <a:solidFill>
                  <a:schemeClr val="accent2"/>
                </a:solidFill>
              </a:rPr>
              <a:t>EPF</a:t>
            </a:r>
            <a:endParaRPr lang="en-US" altLang="en-US" sz="2400" dirty="0">
              <a:solidFill>
                <a:schemeClr val="accent2"/>
              </a:solidFill>
            </a:endParaRPr>
          </a:p>
          <a:p>
            <a:pPr eaLnBrk="1" hangingPunct="1"/>
            <a:endParaRPr lang="en-US" altLang="en-US" sz="2400" u="sng" dirty="0">
              <a:solidFill>
                <a:srgbClr val="002060"/>
              </a:solidFill>
            </a:endParaRPr>
          </a:p>
          <a:p>
            <a:pPr eaLnBrk="1" hangingPunct="1"/>
            <a:r>
              <a:rPr lang="en-US" altLang="en-US" sz="2400" u="sng" dirty="0"/>
              <a:t>Level of Medical Decision Making:</a:t>
            </a:r>
            <a:r>
              <a:rPr lang="en-US" altLang="en-US" sz="2400" dirty="0"/>
              <a:t> </a:t>
            </a:r>
            <a:r>
              <a:rPr lang="en-US" altLang="en-US" sz="2400" dirty="0">
                <a:solidFill>
                  <a:srgbClr val="FFFF00"/>
                </a:solidFill>
              </a:rPr>
              <a:t>  </a:t>
            </a:r>
            <a:r>
              <a:rPr lang="en-US" altLang="en-US" sz="2400" dirty="0" smtClean="0">
                <a:solidFill>
                  <a:schemeClr val="accent2"/>
                </a:solidFill>
              </a:rPr>
              <a:t>Moderate</a:t>
            </a:r>
            <a:endParaRPr lang="en-US" altLang="en-US" sz="2400" dirty="0">
              <a:solidFill>
                <a:schemeClr val="accent2"/>
              </a:solidFill>
            </a:endParaRPr>
          </a:p>
          <a:p>
            <a:pPr eaLnBrk="1" hangingPunct="1"/>
            <a:endParaRPr lang="en-US" altLang="en-US" sz="2400" u="sng" dirty="0">
              <a:solidFill>
                <a:srgbClr val="FFFF00"/>
              </a:solidFill>
            </a:endParaRPr>
          </a:p>
          <a:p>
            <a:pPr eaLnBrk="1" hangingPunct="1"/>
            <a:r>
              <a:rPr lang="en-US" altLang="en-US" sz="2400" u="sng" dirty="0"/>
              <a:t>Level of Service</a:t>
            </a:r>
            <a:r>
              <a:rPr lang="en-US" altLang="en-US" sz="2400" dirty="0"/>
              <a:t> = 99214 </a:t>
            </a:r>
          </a:p>
          <a:p>
            <a:pPr eaLnBrk="1" hangingPunct="1"/>
            <a:endParaRPr lang="en-US" altLang="en-US" sz="2400" dirty="0">
              <a:solidFill>
                <a:srgbClr val="FFFF00"/>
              </a:solidFill>
            </a:endParaRPr>
          </a:p>
          <a:p>
            <a:pPr eaLnBrk="1" hangingPunct="1"/>
            <a:endParaRPr lang="en-US" altLang="en-US" sz="2400" dirty="0">
              <a:solidFill>
                <a:schemeClr val="accent2"/>
              </a:solidFill>
            </a:endParaRPr>
          </a:p>
        </p:txBody>
      </p:sp>
      <p:sp>
        <p:nvSpPr>
          <p:cNvPr id="2" name="Slide Number Placeholder 1"/>
          <p:cNvSpPr>
            <a:spLocks noGrp="1"/>
          </p:cNvSpPr>
          <p:nvPr>
            <p:ph type="sldNum" sz="quarter" idx="11"/>
          </p:nvPr>
        </p:nvSpPr>
        <p:spPr/>
        <p:txBody>
          <a:bodyPr/>
          <a:lstStyle/>
          <a:p>
            <a:pPr>
              <a:defRPr/>
            </a:pPr>
            <a:fld id="{BD0D2C58-0E79-4307-93F6-A18D9F102E6D}" type="slidenum">
              <a:rPr lang="en-US" smtClean="0"/>
              <a:pPr>
                <a:defRPr/>
              </a:pPr>
              <a:t>64</a:t>
            </a:fld>
            <a:endParaRPr lang="en-US"/>
          </a:p>
        </p:txBody>
      </p:sp>
    </p:spTree>
    <p:extLst>
      <p:ext uri="{BB962C8B-B14F-4D97-AF65-F5344CB8AC3E}">
        <p14:creationId xmlns:p14="http://schemas.microsoft.com/office/powerpoint/2010/main" val="29939584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304800"/>
            <a:ext cx="7772400" cy="1219200"/>
          </a:xfrm>
        </p:spPr>
        <p:txBody>
          <a:bodyPr/>
          <a:lstStyle/>
          <a:p>
            <a:pPr eaLnBrk="1" hangingPunct="1"/>
            <a:r>
              <a:rPr lang="en-US" altLang="en-US" b="1" smtClean="0"/>
              <a:t>NATURE OF PRESENTING PROBLEM</a:t>
            </a:r>
          </a:p>
        </p:txBody>
      </p:sp>
      <p:sp>
        <p:nvSpPr>
          <p:cNvPr id="48131" name="Rectangle 3"/>
          <p:cNvSpPr>
            <a:spLocks noGrp="1" noChangeArrowheads="1"/>
          </p:cNvSpPr>
          <p:nvPr>
            <p:ph type="body" idx="1"/>
          </p:nvPr>
        </p:nvSpPr>
        <p:spPr>
          <a:xfrm>
            <a:off x="685800" y="1676400"/>
            <a:ext cx="7772400" cy="4876800"/>
          </a:xfrm>
        </p:spPr>
        <p:txBody>
          <a:bodyPr/>
          <a:lstStyle/>
          <a:p>
            <a:pPr eaLnBrk="1" hangingPunct="1"/>
            <a:r>
              <a:rPr lang="en-US" altLang="en-US" dirty="0" smtClean="0"/>
              <a:t>A presenting problem is a disease, condition, illness, injury, symptom, sign, finding, complaint, or other reason for an encounter with or without a diagnosis being established at the time of the encounter.</a:t>
            </a:r>
          </a:p>
          <a:p>
            <a:pPr eaLnBrk="1" hangingPunct="1"/>
            <a:endParaRPr lang="en-US" altLang="en-US" dirty="0" smtClean="0"/>
          </a:p>
          <a:p>
            <a:pPr eaLnBrk="1" hangingPunct="1"/>
            <a:r>
              <a:rPr lang="en-US" altLang="en-US" dirty="0" smtClean="0">
                <a:solidFill>
                  <a:schemeClr val="accent2"/>
                </a:solidFill>
              </a:rPr>
              <a:t>Medical </a:t>
            </a:r>
            <a:r>
              <a:rPr lang="en-US" altLang="en-US" i="1" dirty="0" smtClean="0">
                <a:solidFill>
                  <a:schemeClr val="accent2"/>
                </a:solidFill>
              </a:rPr>
              <a:t>necessity</a:t>
            </a:r>
            <a:r>
              <a:rPr lang="en-US" altLang="en-US" dirty="0" smtClean="0">
                <a:solidFill>
                  <a:schemeClr val="accent2"/>
                </a:solidFill>
              </a:rPr>
              <a:t> is an underlying requirement for all services billed and/or mortality and morbidity.</a:t>
            </a:r>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65</a:t>
            </a:fld>
            <a:endParaRPr lang="en-US"/>
          </a:p>
        </p:txBody>
      </p:sp>
    </p:spTree>
    <p:extLst>
      <p:ext uri="{BB962C8B-B14F-4D97-AF65-F5344CB8AC3E}">
        <p14:creationId xmlns:p14="http://schemas.microsoft.com/office/powerpoint/2010/main" val="17415676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04800"/>
            <a:ext cx="7772400" cy="1143000"/>
          </a:xfrm>
        </p:spPr>
        <p:txBody>
          <a:bodyPr/>
          <a:lstStyle/>
          <a:p>
            <a:pPr eaLnBrk="1" hangingPunct="1"/>
            <a:r>
              <a:rPr lang="en-US" altLang="en-US" b="1" dirty="0" smtClean="0"/>
              <a:t>COUNSELING</a:t>
            </a:r>
            <a:r>
              <a:rPr lang="en-US" altLang="en-US" dirty="0" smtClean="0"/>
              <a:t>	</a:t>
            </a:r>
          </a:p>
        </p:txBody>
      </p:sp>
      <p:sp>
        <p:nvSpPr>
          <p:cNvPr id="49155" name="Rectangle 3"/>
          <p:cNvSpPr>
            <a:spLocks noGrp="1" noChangeArrowheads="1"/>
          </p:cNvSpPr>
          <p:nvPr>
            <p:ph type="body" idx="1"/>
          </p:nvPr>
        </p:nvSpPr>
        <p:spPr>
          <a:xfrm>
            <a:off x="277091" y="1136073"/>
            <a:ext cx="8663709" cy="5340927"/>
          </a:xfrm>
        </p:spPr>
        <p:txBody>
          <a:bodyPr/>
          <a:lstStyle/>
          <a:p>
            <a:pPr eaLnBrk="1" hangingPunct="1">
              <a:lnSpc>
                <a:spcPct val="90000"/>
              </a:lnSpc>
            </a:pPr>
            <a:r>
              <a:rPr lang="en-US" altLang="en-US" sz="2800" dirty="0" smtClean="0"/>
              <a:t>Counseling is a discussion with the patient and/or family concerning one or more of the following areas:</a:t>
            </a:r>
          </a:p>
          <a:p>
            <a:pPr lvl="1">
              <a:lnSpc>
                <a:spcPct val="90000"/>
              </a:lnSpc>
            </a:pPr>
            <a:endParaRPr lang="en-US" altLang="en-US" sz="2400" dirty="0" smtClean="0"/>
          </a:p>
          <a:p>
            <a:pPr lvl="1">
              <a:lnSpc>
                <a:spcPct val="90000"/>
              </a:lnSpc>
            </a:pPr>
            <a:r>
              <a:rPr lang="en-US" altLang="en-US" sz="2000" dirty="0"/>
              <a:t>Diagnostic results, impressions, and/or recommended diagnostic studies</a:t>
            </a:r>
          </a:p>
          <a:p>
            <a:pPr lvl="1">
              <a:lnSpc>
                <a:spcPct val="90000"/>
              </a:lnSpc>
            </a:pPr>
            <a:r>
              <a:rPr lang="en-US" altLang="en-US" sz="2000" dirty="0"/>
              <a:t>Prognosis</a:t>
            </a:r>
          </a:p>
          <a:p>
            <a:pPr lvl="1">
              <a:lnSpc>
                <a:spcPct val="90000"/>
              </a:lnSpc>
            </a:pPr>
            <a:r>
              <a:rPr lang="en-US" altLang="en-US" sz="2000" dirty="0"/>
              <a:t>Risks and benefits of management (treatment) options</a:t>
            </a:r>
          </a:p>
          <a:p>
            <a:pPr lvl="1">
              <a:lnSpc>
                <a:spcPct val="90000"/>
              </a:lnSpc>
            </a:pPr>
            <a:r>
              <a:rPr lang="en-US" altLang="en-US" sz="2000" dirty="0"/>
              <a:t>Instructions for management (treatment) and/or follow-up</a:t>
            </a:r>
          </a:p>
          <a:p>
            <a:pPr lvl="1">
              <a:lnSpc>
                <a:spcPct val="90000"/>
              </a:lnSpc>
            </a:pPr>
            <a:r>
              <a:rPr lang="en-US" altLang="en-US" sz="2000" dirty="0"/>
              <a:t>Importance of compliance with chosen management (treatment) options</a:t>
            </a:r>
          </a:p>
          <a:p>
            <a:pPr lvl="1">
              <a:lnSpc>
                <a:spcPct val="90000"/>
              </a:lnSpc>
            </a:pPr>
            <a:r>
              <a:rPr lang="en-US" altLang="en-US" sz="2000" dirty="0"/>
              <a:t>Risk factor reduction, and</a:t>
            </a:r>
          </a:p>
          <a:p>
            <a:pPr lvl="1">
              <a:lnSpc>
                <a:spcPct val="90000"/>
              </a:lnSpc>
            </a:pPr>
            <a:r>
              <a:rPr lang="en-US" altLang="en-US" sz="2000" dirty="0"/>
              <a:t>Patient and family </a:t>
            </a:r>
            <a:r>
              <a:rPr lang="en-US" altLang="en-US" sz="2000" dirty="0" smtClean="0"/>
              <a:t>education</a:t>
            </a:r>
          </a:p>
          <a:p>
            <a:pPr marL="363474" lvl="1" indent="0">
              <a:lnSpc>
                <a:spcPct val="90000"/>
              </a:lnSpc>
              <a:buNone/>
            </a:pPr>
            <a:endParaRPr lang="en-US" altLang="en-US" sz="2800" b="1" dirty="0" smtClean="0">
              <a:solidFill>
                <a:schemeClr val="accent2"/>
              </a:solidFill>
            </a:endParaRPr>
          </a:p>
          <a:p>
            <a:pPr lvl="1">
              <a:lnSpc>
                <a:spcPct val="90000"/>
              </a:lnSpc>
            </a:pPr>
            <a:r>
              <a:rPr lang="en-US" altLang="en-US" b="1" dirty="0" smtClean="0">
                <a:solidFill>
                  <a:schemeClr val="accent2"/>
                </a:solidFill>
              </a:rPr>
              <a:t>This is not psychological counseling</a:t>
            </a:r>
            <a:endParaRPr lang="en-US" altLang="en-US" sz="2400" b="1" dirty="0" smtClean="0">
              <a:solidFill>
                <a:schemeClr val="accent2"/>
              </a:solidFill>
            </a:endParaRP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66</a:t>
            </a:fld>
            <a:endParaRPr lang="en-US"/>
          </a:p>
        </p:txBody>
      </p:sp>
    </p:spTree>
    <p:extLst>
      <p:ext uri="{BB962C8B-B14F-4D97-AF65-F5344CB8AC3E}">
        <p14:creationId xmlns:p14="http://schemas.microsoft.com/office/powerpoint/2010/main" val="2639063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b="1" smtClean="0"/>
              <a:t>COORDINATION OF CARE</a:t>
            </a:r>
          </a:p>
        </p:txBody>
      </p:sp>
      <p:sp>
        <p:nvSpPr>
          <p:cNvPr id="50179"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Coordination of care with other providers and agencies may be provided as consistent with the nature of the problem(s) and the patient’s and/or family needs.</a:t>
            </a: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67</a:t>
            </a:fld>
            <a:endParaRPr lang="en-US"/>
          </a:p>
        </p:txBody>
      </p:sp>
    </p:spTree>
    <p:extLst>
      <p:ext uri="{BB962C8B-B14F-4D97-AF65-F5344CB8AC3E}">
        <p14:creationId xmlns:p14="http://schemas.microsoft.com/office/powerpoint/2010/main" val="30805356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52400"/>
            <a:ext cx="7772400" cy="914400"/>
          </a:xfrm>
        </p:spPr>
        <p:txBody>
          <a:bodyPr/>
          <a:lstStyle/>
          <a:p>
            <a:pPr eaLnBrk="1" hangingPunct="1"/>
            <a:r>
              <a:rPr lang="en-US" altLang="en-US" b="1" smtClean="0"/>
              <a:t>TIME</a:t>
            </a:r>
          </a:p>
        </p:txBody>
      </p:sp>
      <p:sp>
        <p:nvSpPr>
          <p:cNvPr id="51203" name="Rectangle 3"/>
          <p:cNvSpPr>
            <a:spLocks noGrp="1" noChangeArrowheads="1"/>
          </p:cNvSpPr>
          <p:nvPr>
            <p:ph type="body" idx="1"/>
          </p:nvPr>
        </p:nvSpPr>
        <p:spPr>
          <a:xfrm>
            <a:off x="212436" y="932873"/>
            <a:ext cx="8617528" cy="5696527"/>
          </a:xfrm>
        </p:spPr>
        <p:txBody>
          <a:bodyPr/>
          <a:lstStyle/>
          <a:p>
            <a:pPr eaLnBrk="1" hangingPunct="1">
              <a:lnSpc>
                <a:spcPct val="90000"/>
              </a:lnSpc>
            </a:pPr>
            <a:r>
              <a:rPr lang="en-US" altLang="en-US" sz="2400" dirty="0" smtClean="0"/>
              <a:t>In the case where counseling and/or coordination of care dominates more than 50% of the physician/patient and/or family encounter; time is considered the key or controlling factor to qualify for a particular level of E&amp;M service.</a:t>
            </a:r>
          </a:p>
          <a:p>
            <a:pPr lvl="1" eaLnBrk="1" hangingPunct="1">
              <a:lnSpc>
                <a:spcPct val="90000"/>
              </a:lnSpc>
            </a:pPr>
            <a:r>
              <a:rPr lang="en-US" altLang="en-US" sz="2000" dirty="0" smtClean="0"/>
              <a:t>(face to face time in the office or other outpatient setting, floor/unit time in the hospital or nursing facility)</a:t>
            </a:r>
          </a:p>
          <a:p>
            <a:pPr eaLnBrk="1" hangingPunct="1">
              <a:lnSpc>
                <a:spcPct val="90000"/>
              </a:lnSpc>
              <a:buFontTx/>
              <a:buNone/>
            </a:pPr>
            <a:endParaRPr lang="en-US" altLang="en-US" sz="2400" dirty="0" smtClean="0"/>
          </a:p>
          <a:p>
            <a:pPr eaLnBrk="1" hangingPunct="1">
              <a:lnSpc>
                <a:spcPct val="90000"/>
              </a:lnSpc>
            </a:pPr>
            <a:r>
              <a:rPr lang="en-US" altLang="en-US" sz="2400" dirty="0" smtClean="0"/>
              <a:t>If selecting a level of service based on counseling and/or coordination of care, document the total length of the encounter (face to face or floor time) along with the time spent in counseling and/or coordination of care. Also document the nature of the counseling and/or activities to coordinate care.</a:t>
            </a:r>
          </a:p>
          <a:p>
            <a:pPr eaLnBrk="1" hangingPunct="1">
              <a:lnSpc>
                <a:spcPct val="90000"/>
              </a:lnSpc>
            </a:pPr>
            <a:endParaRPr lang="en-US" altLang="en-US" sz="2400" dirty="0" smtClean="0"/>
          </a:p>
          <a:p>
            <a:pPr algn="ctr" eaLnBrk="1" hangingPunct="1">
              <a:lnSpc>
                <a:spcPct val="90000"/>
              </a:lnSpc>
            </a:pPr>
            <a:r>
              <a:rPr lang="en-US" altLang="en-US" sz="2400" b="1" dirty="0" smtClean="0">
                <a:solidFill>
                  <a:schemeClr val="accent2"/>
                </a:solidFill>
              </a:rPr>
              <a:t>Time is based on the time spent by the teaching physician and does NOT include resident/fellow time!</a:t>
            </a: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68</a:t>
            </a:fld>
            <a:endParaRPr lang="en-US"/>
          </a:p>
        </p:txBody>
      </p:sp>
    </p:spTree>
    <p:extLst>
      <p:ext uri="{BB962C8B-B14F-4D97-AF65-F5344CB8AC3E}">
        <p14:creationId xmlns:p14="http://schemas.microsoft.com/office/powerpoint/2010/main" val="30127014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85800" y="387928"/>
            <a:ext cx="7772400" cy="1059872"/>
          </a:xfrm>
        </p:spPr>
        <p:txBody>
          <a:bodyPr anchor="t">
            <a:normAutofit fontScale="90000"/>
          </a:bodyPr>
          <a:lstStyle/>
          <a:p>
            <a:r>
              <a:rPr lang="en-US" altLang="en-US" sz="3200" b="1" dirty="0" smtClean="0"/>
              <a:t>THE THREE QUESTIONS TO ASK BEFORE BILLING BASED ON TIME </a:t>
            </a:r>
            <a:r>
              <a:rPr lang="en-US" altLang="en-US" dirty="0" smtClean="0"/>
              <a:t/>
            </a:r>
            <a:br>
              <a:rPr lang="en-US" altLang="en-US" dirty="0" smtClean="0"/>
            </a:br>
            <a:endParaRPr lang="en-US" altLang="en-US" dirty="0" smtClean="0"/>
          </a:p>
        </p:txBody>
      </p:sp>
      <p:sp>
        <p:nvSpPr>
          <p:cNvPr id="9" name="Content Placeholder 8"/>
          <p:cNvSpPr>
            <a:spLocks noGrp="1"/>
          </p:cNvSpPr>
          <p:nvPr>
            <p:ph idx="1"/>
          </p:nvPr>
        </p:nvSpPr>
        <p:spPr>
          <a:xfrm>
            <a:off x="277091" y="1447800"/>
            <a:ext cx="8599054" cy="5029200"/>
          </a:xfrm>
        </p:spPr>
        <p:txBody>
          <a:bodyPr/>
          <a:lstStyle/>
          <a:p>
            <a:pPr marL="514350" indent="-514350">
              <a:buFont typeface="+mj-lt"/>
              <a:buAutoNum type="arabicPeriod"/>
              <a:defRPr/>
            </a:pPr>
            <a:r>
              <a:rPr lang="en-US" sz="2400" dirty="0" smtClean="0"/>
              <a:t>Does the documentation reveal the total time (face-to-face in outpatient/office – Unit/floor when inpatient)?</a:t>
            </a:r>
          </a:p>
          <a:p>
            <a:pPr marL="514350" indent="-514350">
              <a:buFont typeface="+mj-lt"/>
              <a:buAutoNum type="arabicPeriod"/>
              <a:defRPr/>
            </a:pPr>
            <a:endParaRPr lang="en-US" sz="2400" dirty="0" smtClean="0"/>
          </a:p>
          <a:p>
            <a:pPr marL="514350" indent="-514350">
              <a:buFont typeface="+mj-lt"/>
              <a:buAutoNum type="arabicPeriod"/>
              <a:defRPr/>
            </a:pPr>
            <a:r>
              <a:rPr lang="en-US" sz="2400" dirty="0" smtClean="0"/>
              <a:t>Does the documentation describe the content of the counseling/coordination of care?</a:t>
            </a:r>
          </a:p>
          <a:p>
            <a:pPr marL="514350" indent="-514350">
              <a:buFont typeface="+mj-lt"/>
              <a:buAutoNum type="arabicPeriod"/>
              <a:defRPr/>
            </a:pPr>
            <a:endParaRPr lang="en-US" sz="2400" dirty="0" smtClean="0"/>
          </a:p>
          <a:p>
            <a:pPr marL="514350" indent="-514350">
              <a:buFont typeface="+mj-lt"/>
              <a:buAutoNum type="arabicPeriod"/>
              <a:defRPr/>
            </a:pPr>
            <a:r>
              <a:rPr lang="en-US" sz="2400" dirty="0" smtClean="0"/>
              <a:t>Does the documentation reveal that more than half the time was spent in counseling/coordination of care (e.g., spent 15 min of this 20 min appt…)?</a:t>
            </a:r>
          </a:p>
          <a:p>
            <a:pPr marL="514350" indent="-514350">
              <a:buFont typeface="+mj-lt"/>
              <a:buAutoNum type="arabicPeriod"/>
              <a:defRPr/>
            </a:pPr>
            <a:endParaRPr lang="en-US" sz="2400" dirty="0" smtClean="0"/>
          </a:p>
          <a:p>
            <a:pPr algn="ctr">
              <a:defRPr/>
            </a:pPr>
            <a:r>
              <a:rPr lang="en-US" sz="2400" dirty="0" smtClean="0">
                <a:solidFill>
                  <a:schemeClr val="accent2"/>
                </a:solidFill>
              </a:rPr>
              <a:t>If all the answers are “Yes” you may select the E/M level based on time!</a:t>
            </a:r>
            <a:endParaRPr lang="en-US" sz="24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69</a:t>
            </a:fld>
            <a:endParaRPr lang="en-US"/>
          </a:p>
        </p:txBody>
      </p:sp>
    </p:spTree>
    <p:extLst>
      <p:ext uri="{BB962C8B-B14F-4D97-AF65-F5344CB8AC3E}">
        <p14:creationId xmlns:p14="http://schemas.microsoft.com/office/powerpoint/2010/main" val="3589254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7030"/>
            <a:ext cx="8659906" cy="981810"/>
          </a:xfrm>
        </p:spPr>
        <p:txBody>
          <a:bodyPr>
            <a:normAutofit fontScale="90000"/>
          </a:bodyPr>
          <a:lstStyle/>
          <a:p>
            <a:r>
              <a:rPr lang="en-US" dirty="0"/>
              <a:t>Know the Consequences of Non-Compliance</a:t>
            </a:r>
          </a:p>
        </p:txBody>
      </p:sp>
      <p:sp>
        <p:nvSpPr>
          <p:cNvPr id="3" name="Content Placeholder 2"/>
          <p:cNvSpPr>
            <a:spLocks noGrp="1"/>
          </p:cNvSpPr>
          <p:nvPr>
            <p:ph idx="1"/>
          </p:nvPr>
        </p:nvSpPr>
        <p:spPr>
          <a:xfrm>
            <a:off x="457200" y="1604682"/>
            <a:ext cx="8229600" cy="4849906"/>
          </a:xfrm>
        </p:spPr>
        <p:txBody>
          <a:bodyPr/>
          <a:lstStyle/>
          <a:p>
            <a:pPr marL="0" indent="0">
              <a:buNone/>
            </a:pPr>
            <a:r>
              <a:rPr lang="en-US" sz="2000" dirty="0" smtClean="0"/>
              <a:t>Failure </a:t>
            </a:r>
            <a:r>
              <a:rPr lang="en-US" sz="2000" dirty="0"/>
              <a:t>to follow Medicare Program requirements </a:t>
            </a:r>
            <a:r>
              <a:rPr lang="en-US" sz="2000" dirty="0" smtClean="0"/>
              <a:t>and CMS </a:t>
            </a:r>
            <a:r>
              <a:rPr lang="en-US" sz="2000" dirty="0"/>
              <a:t>guidance can lead to serious </a:t>
            </a:r>
            <a:r>
              <a:rPr lang="en-US" sz="2000" dirty="0" smtClean="0"/>
              <a:t>consequences including</a:t>
            </a:r>
            <a:r>
              <a:rPr lang="en-US" sz="2000" dirty="0"/>
              <a:t>:</a:t>
            </a:r>
          </a:p>
          <a:p>
            <a:pPr lvl="1"/>
            <a:r>
              <a:rPr lang="en-US" sz="1600" dirty="0" smtClean="0"/>
              <a:t>Contract </a:t>
            </a:r>
            <a:r>
              <a:rPr lang="en-US" sz="1600" dirty="0"/>
              <a:t>termination;</a:t>
            </a:r>
          </a:p>
          <a:p>
            <a:pPr lvl="1"/>
            <a:r>
              <a:rPr lang="en-US" sz="1600" dirty="0" smtClean="0"/>
              <a:t>Criminal </a:t>
            </a:r>
            <a:r>
              <a:rPr lang="en-US" sz="1600" dirty="0"/>
              <a:t>penalties;</a:t>
            </a:r>
          </a:p>
          <a:p>
            <a:pPr lvl="1"/>
            <a:r>
              <a:rPr lang="en-US" sz="1600" dirty="0" smtClean="0"/>
              <a:t>Exclusion </a:t>
            </a:r>
            <a:r>
              <a:rPr lang="en-US" sz="1600" dirty="0"/>
              <a:t>from participation in all </a:t>
            </a:r>
            <a:r>
              <a:rPr lang="en-US" sz="1600" dirty="0" smtClean="0"/>
              <a:t>Federal health </a:t>
            </a:r>
            <a:r>
              <a:rPr lang="en-US" sz="1600" dirty="0"/>
              <a:t>care programs; or</a:t>
            </a:r>
          </a:p>
          <a:p>
            <a:pPr lvl="1"/>
            <a:r>
              <a:rPr lang="en-US" sz="1600" dirty="0" smtClean="0"/>
              <a:t>Civil </a:t>
            </a:r>
            <a:r>
              <a:rPr lang="en-US" sz="1600" dirty="0"/>
              <a:t>monetary penalties</a:t>
            </a:r>
            <a:r>
              <a:rPr lang="en-US" sz="1600" dirty="0" smtClean="0"/>
              <a:t>.</a:t>
            </a:r>
          </a:p>
          <a:p>
            <a:pPr marL="363474" lvl="1" indent="0">
              <a:buNone/>
            </a:pPr>
            <a:endParaRPr lang="en-US" sz="1600" dirty="0"/>
          </a:p>
          <a:p>
            <a:pPr marL="0" indent="0">
              <a:buNone/>
            </a:pPr>
            <a:r>
              <a:rPr lang="en-US" sz="2000" dirty="0"/>
              <a:t>Additionally, your organization must have </a:t>
            </a:r>
            <a:r>
              <a:rPr lang="en-US" sz="2000" dirty="0" smtClean="0"/>
              <a:t>disciplinary standards </a:t>
            </a:r>
            <a:r>
              <a:rPr lang="en-US" sz="2000" dirty="0"/>
              <a:t>for non-compliant behavior. Those </a:t>
            </a:r>
            <a:r>
              <a:rPr lang="en-US" sz="2000" dirty="0" smtClean="0"/>
              <a:t>who engage </a:t>
            </a:r>
            <a:r>
              <a:rPr lang="en-US" sz="2000" dirty="0"/>
              <a:t>in non-compliant behavior may be subject </a:t>
            </a:r>
            <a:r>
              <a:rPr lang="en-US" sz="2000" dirty="0" smtClean="0"/>
              <a:t>to any </a:t>
            </a:r>
            <a:r>
              <a:rPr lang="en-US" sz="2000" dirty="0"/>
              <a:t>of the following:</a:t>
            </a:r>
          </a:p>
          <a:p>
            <a:pPr lvl="1"/>
            <a:r>
              <a:rPr lang="en-US" sz="1600" dirty="0" smtClean="0"/>
              <a:t>Mandatory </a:t>
            </a:r>
            <a:r>
              <a:rPr lang="en-US" sz="1600" dirty="0"/>
              <a:t>training or re-training;</a:t>
            </a:r>
          </a:p>
          <a:p>
            <a:pPr lvl="1"/>
            <a:r>
              <a:rPr lang="en-US" sz="1600" dirty="0" smtClean="0"/>
              <a:t>Disciplinary </a:t>
            </a:r>
            <a:r>
              <a:rPr lang="en-US" sz="1600" dirty="0"/>
              <a:t>action; or</a:t>
            </a:r>
          </a:p>
          <a:p>
            <a:pPr lvl="1"/>
            <a:r>
              <a:rPr lang="en-US" sz="1600" dirty="0" smtClean="0"/>
              <a:t>Termination</a:t>
            </a:r>
            <a:endParaRPr lang="en-US" sz="1600"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7</a:t>
            </a:fld>
            <a:endParaRPr lang="en-US"/>
          </a:p>
        </p:txBody>
      </p:sp>
    </p:spTree>
    <p:extLst>
      <p:ext uri="{BB962C8B-B14F-4D97-AF65-F5344CB8AC3E}">
        <p14:creationId xmlns:p14="http://schemas.microsoft.com/office/powerpoint/2010/main" val="1924526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228600"/>
            <a:ext cx="7772400" cy="762000"/>
          </a:xfrm>
        </p:spPr>
        <p:txBody>
          <a:bodyPr/>
          <a:lstStyle/>
          <a:p>
            <a:pPr algn="ctr" eaLnBrk="1" hangingPunct="1"/>
            <a:r>
              <a:rPr lang="en-US" altLang="en-US" b="1" dirty="0" smtClean="0"/>
              <a:t>RED FLAGS</a:t>
            </a:r>
          </a:p>
        </p:txBody>
      </p:sp>
      <p:sp>
        <p:nvSpPr>
          <p:cNvPr id="53251" name="Rectangle 3"/>
          <p:cNvSpPr>
            <a:spLocks noGrp="1" noChangeArrowheads="1"/>
          </p:cNvSpPr>
          <p:nvPr>
            <p:ph type="body" idx="1"/>
          </p:nvPr>
        </p:nvSpPr>
        <p:spPr>
          <a:xfrm>
            <a:off x="685800" y="1447800"/>
            <a:ext cx="7772400" cy="5410200"/>
          </a:xfrm>
        </p:spPr>
        <p:txBody>
          <a:bodyPr/>
          <a:lstStyle/>
          <a:p>
            <a:pPr eaLnBrk="1" hangingPunct="1"/>
            <a:r>
              <a:rPr lang="en-US" altLang="en-US" sz="2800" dirty="0" smtClean="0"/>
              <a:t>Handwritten notes that are too difficult to read.</a:t>
            </a:r>
          </a:p>
          <a:p>
            <a:pPr eaLnBrk="1" hangingPunct="1">
              <a:buFontTx/>
              <a:buNone/>
            </a:pPr>
            <a:endParaRPr lang="en-US" altLang="en-US" sz="2800" dirty="0" smtClean="0"/>
          </a:p>
          <a:p>
            <a:pPr eaLnBrk="1" hangingPunct="1"/>
            <a:r>
              <a:rPr lang="en-US" altLang="en-US" sz="2800" dirty="0" smtClean="0"/>
              <a:t>Ancillary staff recording the HPI.</a:t>
            </a:r>
          </a:p>
          <a:p>
            <a:pPr eaLnBrk="1" hangingPunct="1"/>
            <a:endParaRPr lang="en-US" altLang="en-US" sz="2800" dirty="0" smtClean="0"/>
          </a:p>
          <a:p>
            <a:pPr eaLnBrk="1" hangingPunct="1"/>
            <a:r>
              <a:rPr lang="en-US" altLang="en-US" sz="2800" dirty="0" smtClean="0"/>
              <a:t>A template ROS that contradicts information listed in the HPI.</a:t>
            </a:r>
          </a:p>
          <a:p>
            <a:pPr eaLnBrk="1" hangingPunct="1"/>
            <a:endParaRPr lang="en-US" altLang="en-US" sz="2800" dirty="0" smtClean="0"/>
          </a:p>
          <a:p>
            <a:pPr eaLnBrk="1" hangingPunct="1"/>
            <a:r>
              <a:rPr lang="en-US" altLang="en-US" sz="2800" dirty="0" smtClean="0"/>
              <a:t>Most of the history documented with “check-off” boxes.</a:t>
            </a:r>
          </a:p>
          <a:p>
            <a:pPr eaLnBrk="1" hangingPunct="1"/>
            <a:endParaRPr lang="en-US" altLang="en-US" sz="2800" dirty="0" smtClean="0"/>
          </a:p>
        </p:txBody>
      </p:sp>
      <p:pic>
        <p:nvPicPr>
          <p:cNvPr id="53253" name="Picture 5" descr="red fl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867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red fl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3307" y="5938982"/>
            <a:ext cx="782493" cy="78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70</a:t>
            </a:fld>
            <a:endParaRPr lang="en-US" dirty="0"/>
          </a:p>
        </p:txBody>
      </p:sp>
    </p:spTree>
    <p:extLst>
      <p:ext uri="{BB962C8B-B14F-4D97-AF65-F5344CB8AC3E}">
        <p14:creationId xmlns:p14="http://schemas.microsoft.com/office/powerpoint/2010/main" val="5091629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228600"/>
            <a:ext cx="7772400" cy="838200"/>
          </a:xfrm>
        </p:spPr>
        <p:txBody>
          <a:bodyPr/>
          <a:lstStyle/>
          <a:p>
            <a:pPr algn="ctr"/>
            <a:r>
              <a:rPr lang="en-US" altLang="en-US" b="1" dirty="0" smtClean="0"/>
              <a:t>RED FLAGS</a:t>
            </a:r>
            <a:endParaRPr lang="en-US" altLang="en-US" dirty="0" smtClean="0"/>
          </a:p>
        </p:txBody>
      </p:sp>
      <p:sp>
        <p:nvSpPr>
          <p:cNvPr id="54275" name="Content Placeholder 2"/>
          <p:cNvSpPr>
            <a:spLocks noGrp="1"/>
          </p:cNvSpPr>
          <p:nvPr>
            <p:ph idx="1"/>
          </p:nvPr>
        </p:nvSpPr>
        <p:spPr>
          <a:xfrm>
            <a:off x="457200" y="1219200"/>
            <a:ext cx="8458200" cy="5334000"/>
          </a:xfrm>
        </p:spPr>
        <p:txBody>
          <a:bodyPr/>
          <a:lstStyle/>
          <a:p>
            <a:pPr eaLnBrk="1" hangingPunct="1"/>
            <a:r>
              <a:rPr lang="en-US" altLang="en-US" sz="2800" dirty="0" smtClean="0"/>
              <a:t>Large amounts of documentation for minor presenting problems.</a:t>
            </a:r>
          </a:p>
          <a:p>
            <a:pPr eaLnBrk="1" hangingPunct="1"/>
            <a:endParaRPr lang="en-US" altLang="en-US" sz="2400" dirty="0" smtClean="0"/>
          </a:p>
          <a:p>
            <a:pPr eaLnBrk="1" hangingPunct="1"/>
            <a:r>
              <a:rPr lang="en-US" altLang="en-US" sz="2800" dirty="0" smtClean="0"/>
              <a:t>Documentation that appears similar, or the same, at each encounter or over multiple patients.</a:t>
            </a:r>
          </a:p>
          <a:p>
            <a:pPr eaLnBrk="1" hangingPunct="1"/>
            <a:endParaRPr lang="en-US" altLang="en-US" sz="2400" dirty="0" smtClean="0"/>
          </a:p>
          <a:p>
            <a:pPr eaLnBrk="1" hangingPunct="1"/>
            <a:r>
              <a:rPr lang="en-US" altLang="en-US" sz="2800" dirty="0" smtClean="0"/>
              <a:t>Overutilization of ease of EHR Exam elements documenting organ systems appearing unrelated to the presenting problem.</a:t>
            </a:r>
          </a:p>
          <a:p>
            <a:pPr eaLnBrk="1" hangingPunct="1">
              <a:buFontTx/>
              <a:buNone/>
            </a:pPr>
            <a:endParaRPr lang="en-US" altLang="en-US" sz="800" dirty="0" smtClean="0"/>
          </a:p>
          <a:p>
            <a:pPr lvl="1" eaLnBrk="1" hangingPunct="1"/>
            <a:r>
              <a:rPr lang="en-US" altLang="en-US" sz="2400" dirty="0" smtClean="0"/>
              <a:t>e.g., “Normal external ears/nose” when the presenting problem is completely unrelated to the ENT system.</a:t>
            </a:r>
          </a:p>
          <a:p>
            <a:pPr eaLnBrk="1" hangingPunct="1"/>
            <a:endParaRPr lang="en-US" altLang="en-US" dirty="0" smtClean="0"/>
          </a:p>
        </p:txBody>
      </p:sp>
      <p:pic>
        <p:nvPicPr>
          <p:cNvPr id="54277" name="Picture 5" descr="red fl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28600"/>
            <a:ext cx="9953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red fl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943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71</a:t>
            </a:fld>
            <a:endParaRPr lang="en-US"/>
          </a:p>
        </p:txBody>
      </p:sp>
    </p:spTree>
    <p:extLst>
      <p:ext uri="{BB962C8B-B14F-4D97-AF65-F5344CB8AC3E}">
        <p14:creationId xmlns:p14="http://schemas.microsoft.com/office/powerpoint/2010/main" val="10133595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228600"/>
            <a:ext cx="7772400" cy="762000"/>
          </a:xfrm>
        </p:spPr>
        <p:txBody>
          <a:bodyPr/>
          <a:lstStyle/>
          <a:p>
            <a:pPr algn="ctr" eaLnBrk="1" hangingPunct="1"/>
            <a:r>
              <a:rPr lang="en-US" altLang="en-US" b="1" dirty="0" smtClean="0"/>
              <a:t>RED FLAGS</a:t>
            </a:r>
          </a:p>
        </p:txBody>
      </p:sp>
      <p:sp>
        <p:nvSpPr>
          <p:cNvPr id="55299" name="Rectangle 3"/>
          <p:cNvSpPr>
            <a:spLocks noGrp="1" noChangeArrowheads="1"/>
          </p:cNvSpPr>
          <p:nvPr>
            <p:ph type="body" idx="1"/>
          </p:nvPr>
        </p:nvSpPr>
        <p:spPr>
          <a:xfrm>
            <a:off x="685800" y="1905000"/>
            <a:ext cx="7772400" cy="3886200"/>
          </a:xfrm>
        </p:spPr>
        <p:txBody>
          <a:bodyPr/>
          <a:lstStyle/>
          <a:p>
            <a:pPr eaLnBrk="1" hangingPunct="1">
              <a:lnSpc>
                <a:spcPct val="90000"/>
              </a:lnSpc>
            </a:pPr>
            <a:r>
              <a:rPr lang="en-US" altLang="en-US" sz="2800" dirty="0" smtClean="0"/>
              <a:t>Assessments listing all of the patient’s medical problems, not just problems addressed at, or complicating, the current visit.</a:t>
            </a:r>
          </a:p>
          <a:p>
            <a:pPr eaLnBrk="1" hangingPunct="1">
              <a:lnSpc>
                <a:spcPct val="90000"/>
              </a:lnSpc>
            </a:pPr>
            <a:endParaRPr lang="en-US" altLang="en-US" sz="2800" dirty="0" smtClean="0"/>
          </a:p>
          <a:p>
            <a:pPr eaLnBrk="1" hangingPunct="1">
              <a:lnSpc>
                <a:spcPct val="90000"/>
              </a:lnSpc>
            </a:pPr>
            <a:r>
              <a:rPr lang="en-US" altLang="en-US" sz="2800" dirty="0" smtClean="0"/>
              <a:t>Assessments that do not indicate if the patient’s problems are better, worsening, stable, etc.</a:t>
            </a:r>
          </a:p>
          <a:p>
            <a:pPr eaLnBrk="1" hangingPunct="1">
              <a:lnSpc>
                <a:spcPct val="90000"/>
              </a:lnSpc>
            </a:pPr>
            <a:endParaRPr lang="en-US" altLang="en-US" sz="2800" dirty="0" smtClean="0"/>
          </a:p>
          <a:p>
            <a:pPr eaLnBrk="1" hangingPunct="1">
              <a:lnSpc>
                <a:spcPct val="90000"/>
              </a:lnSpc>
            </a:pPr>
            <a:r>
              <a:rPr lang="en-US" altLang="en-US" sz="2800" dirty="0" smtClean="0"/>
              <a:t>Treatment plans that are not explicit.</a:t>
            </a:r>
          </a:p>
          <a:p>
            <a:pPr eaLnBrk="1" hangingPunct="1"/>
            <a:endParaRPr lang="en-US" altLang="en-US" sz="2800" dirty="0" smtClean="0"/>
          </a:p>
        </p:txBody>
      </p:sp>
      <p:pic>
        <p:nvPicPr>
          <p:cNvPr id="55301" name="Picture 5" descr="red fl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red fl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715000"/>
            <a:ext cx="9191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72</a:t>
            </a:fld>
            <a:endParaRPr lang="en-US"/>
          </a:p>
        </p:txBody>
      </p:sp>
    </p:spTree>
    <p:extLst>
      <p:ext uri="{BB962C8B-B14F-4D97-AF65-F5344CB8AC3E}">
        <p14:creationId xmlns:p14="http://schemas.microsoft.com/office/powerpoint/2010/main" val="42177372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228600"/>
            <a:ext cx="7772400" cy="1676400"/>
          </a:xfrm>
        </p:spPr>
        <p:txBody>
          <a:bodyPr/>
          <a:lstStyle/>
          <a:p>
            <a:pPr eaLnBrk="1" hangingPunct="1"/>
            <a:r>
              <a:rPr lang="en-US" altLang="en-US" sz="6000" b="1" smtClean="0"/>
              <a:t>QUESTIONS</a:t>
            </a:r>
          </a:p>
        </p:txBody>
      </p:sp>
      <p:pic>
        <p:nvPicPr>
          <p:cNvPr id="56324" name="Picture 4" descr="questiongre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574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BD0D2C58-0E79-4307-93F6-A18D9F102E6D}" type="slidenum">
              <a:rPr lang="en-US" smtClean="0"/>
              <a:pPr>
                <a:defRPr/>
              </a:pPr>
              <a:t>73</a:t>
            </a:fld>
            <a:endParaRPr lang="en-US"/>
          </a:p>
        </p:txBody>
      </p:sp>
    </p:spTree>
    <p:extLst>
      <p:ext uri="{BB962C8B-B14F-4D97-AF65-F5344CB8AC3E}">
        <p14:creationId xmlns:p14="http://schemas.microsoft.com/office/powerpoint/2010/main" val="5411465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r>
              <a:rPr lang="en-US" altLang="en-US" smtClean="0"/>
              <a:t>Teaching Physicians</a:t>
            </a:r>
          </a:p>
        </p:txBody>
      </p:sp>
      <p:pic>
        <p:nvPicPr>
          <p:cNvPr id="5734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3013" y="1981200"/>
            <a:ext cx="4117975"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74</a:t>
            </a:fld>
            <a:endParaRPr lang="en-US"/>
          </a:p>
        </p:txBody>
      </p:sp>
    </p:spTree>
    <p:extLst>
      <p:ext uri="{BB962C8B-B14F-4D97-AF65-F5344CB8AC3E}">
        <p14:creationId xmlns:p14="http://schemas.microsoft.com/office/powerpoint/2010/main" val="24670423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228600"/>
            <a:ext cx="8686800" cy="838200"/>
          </a:xfrm>
        </p:spPr>
        <p:txBody>
          <a:bodyPr/>
          <a:lstStyle/>
          <a:p>
            <a:pPr eaLnBrk="1" hangingPunct="1"/>
            <a:r>
              <a:rPr lang="en-US" altLang="en-US" b="1" smtClean="0"/>
              <a:t>GENERAL DOCUMENTATION</a:t>
            </a:r>
            <a:r>
              <a:rPr lang="en-US" altLang="en-US" smtClean="0"/>
              <a:t>	</a:t>
            </a:r>
          </a:p>
        </p:txBody>
      </p:sp>
      <p:sp>
        <p:nvSpPr>
          <p:cNvPr id="59395" name="Rectangle 3"/>
          <p:cNvSpPr>
            <a:spLocks noGrp="1" noChangeArrowheads="1"/>
          </p:cNvSpPr>
          <p:nvPr>
            <p:ph type="body" idx="1"/>
          </p:nvPr>
        </p:nvSpPr>
        <p:spPr>
          <a:xfrm>
            <a:off x="152400" y="1066800"/>
            <a:ext cx="8839200" cy="5562600"/>
          </a:xfrm>
        </p:spPr>
        <p:txBody>
          <a:bodyPr/>
          <a:lstStyle/>
          <a:p>
            <a:pPr eaLnBrk="1" hangingPunct="1">
              <a:lnSpc>
                <a:spcPct val="90000"/>
              </a:lnSpc>
            </a:pPr>
            <a:r>
              <a:rPr lang="en-US" altLang="en-US" sz="2800" dirty="0" smtClean="0"/>
              <a:t>For purposes of payment, E/M services billed by the teaching physician </a:t>
            </a:r>
            <a:r>
              <a:rPr lang="en-US" altLang="en-US" sz="2800" b="1" i="1" dirty="0" smtClean="0"/>
              <a:t>require at the very least </a:t>
            </a:r>
            <a:r>
              <a:rPr lang="en-US" altLang="en-US" sz="2800" dirty="0" smtClean="0"/>
              <a:t>the personal documentation of the following:</a:t>
            </a:r>
          </a:p>
          <a:p>
            <a:pPr eaLnBrk="1" hangingPunct="1">
              <a:lnSpc>
                <a:spcPct val="90000"/>
              </a:lnSpc>
              <a:buFontTx/>
              <a:buNone/>
            </a:pPr>
            <a:endParaRPr lang="en-US" altLang="en-US" sz="2800" dirty="0" smtClean="0"/>
          </a:p>
          <a:p>
            <a:pPr lvl="1" eaLnBrk="1" hangingPunct="1">
              <a:lnSpc>
                <a:spcPct val="90000"/>
              </a:lnSpc>
            </a:pPr>
            <a:r>
              <a:rPr lang="en-US" altLang="en-US" sz="2400" dirty="0" smtClean="0"/>
              <a:t>That they performed the service or were physically present during the key or critical portions of the service when performed by the resident; and</a:t>
            </a:r>
          </a:p>
          <a:p>
            <a:pPr lvl="1" eaLnBrk="1" hangingPunct="1">
              <a:lnSpc>
                <a:spcPct val="90000"/>
              </a:lnSpc>
            </a:pPr>
            <a:r>
              <a:rPr lang="en-US" altLang="en-US" sz="2400" dirty="0" smtClean="0"/>
              <a:t>The participation of the teaching physician in the management of the patient.</a:t>
            </a:r>
          </a:p>
          <a:p>
            <a:pPr lvl="1" eaLnBrk="1" hangingPunct="1">
              <a:lnSpc>
                <a:spcPct val="90000"/>
              </a:lnSpc>
              <a:buFontTx/>
              <a:buNone/>
            </a:pPr>
            <a:endParaRPr lang="en-US" altLang="en-US" sz="2400" dirty="0" smtClean="0"/>
          </a:p>
          <a:p>
            <a:pPr eaLnBrk="1" hangingPunct="1">
              <a:lnSpc>
                <a:spcPct val="90000"/>
              </a:lnSpc>
            </a:pPr>
            <a:r>
              <a:rPr lang="en-US" altLang="en-US" sz="2800" dirty="0" smtClean="0">
                <a:solidFill>
                  <a:schemeClr val="accent2"/>
                </a:solidFill>
              </a:rPr>
              <a:t>Documentation by the resident of the presence and participation of the teaching physician is </a:t>
            </a:r>
            <a:r>
              <a:rPr lang="en-US" altLang="en-US" sz="2800" b="1" i="1" dirty="0" smtClean="0">
                <a:solidFill>
                  <a:schemeClr val="accent2"/>
                </a:solidFill>
              </a:rPr>
              <a:t>not sufficient to establish</a:t>
            </a:r>
            <a:r>
              <a:rPr lang="en-US" altLang="en-US" sz="2800" dirty="0" smtClean="0">
                <a:solidFill>
                  <a:schemeClr val="accent2"/>
                </a:solidFill>
              </a:rPr>
              <a:t> the presence and participation of the teaching physician for E/M.</a:t>
            </a:r>
          </a:p>
          <a:p>
            <a:pPr lvl="1" eaLnBrk="1" hangingPunct="1">
              <a:lnSpc>
                <a:spcPct val="90000"/>
              </a:lnSpc>
            </a:pPr>
            <a:endParaRPr lang="en-US" altLang="en-US" sz="2400"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75</a:t>
            </a:fld>
            <a:endParaRPr lang="en-US"/>
          </a:p>
        </p:txBody>
      </p:sp>
    </p:spTree>
    <p:extLst>
      <p:ext uri="{BB962C8B-B14F-4D97-AF65-F5344CB8AC3E}">
        <p14:creationId xmlns:p14="http://schemas.microsoft.com/office/powerpoint/2010/main" val="33834715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341744"/>
            <a:ext cx="8534400" cy="988292"/>
          </a:xfrm>
        </p:spPr>
        <p:txBody>
          <a:bodyPr>
            <a:normAutofit fontScale="90000"/>
          </a:bodyPr>
          <a:lstStyle/>
          <a:p>
            <a:pPr eaLnBrk="1" hangingPunct="1"/>
            <a:r>
              <a:rPr lang="en-US" altLang="en-US" sz="3200" b="1" i="1" dirty="0" smtClean="0"/>
              <a:t>UNACCEPTABLE</a:t>
            </a:r>
            <a:r>
              <a:rPr lang="en-US" altLang="en-US" sz="3200" b="1" dirty="0" smtClean="0"/>
              <a:t> TEACHING PHYSICIAN STATEMENTS</a:t>
            </a:r>
            <a:r>
              <a:rPr lang="en-US" altLang="en-US" dirty="0" smtClean="0"/>
              <a:t>	</a:t>
            </a:r>
          </a:p>
        </p:txBody>
      </p:sp>
      <p:sp>
        <p:nvSpPr>
          <p:cNvPr id="63491" name="Rectangle 3"/>
          <p:cNvSpPr>
            <a:spLocks noGrp="1" noChangeArrowheads="1"/>
          </p:cNvSpPr>
          <p:nvPr>
            <p:ph type="body" idx="1"/>
          </p:nvPr>
        </p:nvSpPr>
        <p:spPr>
          <a:xfrm>
            <a:off x="304800" y="1588654"/>
            <a:ext cx="8382000" cy="5040745"/>
          </a:xfrm>
        </p:spPr>
        <p:txBody>
          <a:bodyPr/>
          <a:lstStyle/>
          <a:p>
            <a:pPr eaLnBrk="1" hangingPunct="1">
              <a:lnSpc>
                <a:spcPct val="90000"/>
              </a:lnSpc>
            </a:pPr>
            <a:r>
              <a:rPr lang="en-US" altLang="en-US" sz="2800" dirty="0" smtClean="0"/>
              <a:t>“Agree with above” followed by legible countersignature or identity</a:t>
            </a:r>
          </a:p>
          <a:p>
            <a:pPr eaLnBrk="1" hangingPunct="1">
              <a:lnSpc>
                <a:spcPct val="90000"/>
              </a:lnSpc>
            </a:pPr>
            <a:r>
              <a:rPr lang="en-US" altLang="en-US" sz="2800" dirty="0" smtClean="0"/>
              <a:t>“Rounded, reviewed, agree” followed by legible countersignature or identity</a:t>
            </a:r>
          </a:p>
          <a:p>
            <a:pPr eaLnBrk="1" hangingPunct="1">
              <a:lnSpc>
                <a:spcPct val="90000"/>
              </a:lnSpc>
            </a:pPr>
            <a:r>
              <a:rPr lang="en-US" altLang="en-US" sz="2800" dirty="0" smtClean="0"/>
              <a:t>“Discussed with resident. Agree” followed by legible countersignature or identity</a:t>
            </a:r>
          </a:p>
          <a:p>
            <a:pPr eaLnBrk="1" hangingPunct="1">
              <a:lnSpc>
                <a:spcPct val="90000"/>
              </a:lnSpc>
            </a:pPr>
            <a:r>
              <a:rPr lang="en-US" altLang="en-US" sz="2800" dirty="0" smtClean="0"/>
              <a:t>“Seen and agree” followed by legible countersignature or identity</a:t>
            </a:r>
          </a:p>
          <a:p>
            <a:pPr eaLnBrk="1" hangingPunct="1">
              <a:lnSpc>
                <a:spcPct val="90000"/>
              </a:lnSpc>
            </a:pPr>
            <a:r>
              <a:rPr lang="en-US" altLang="en-US" sz="2800" dirty="0" smtClean="0"/>
              <a:t>“Seen and evaluated” followed by legible countersignature or identity</a:t>
            </a:r>
          </a:p>
          <a:p>
            <a:pPr eaLnBrk="1" hangingPunct="1">
              <a:lnSpc>
                <a:spcPct val="90000"/>
              </a:lnSpc>
            </a:pPr>
            <a:r>
              <a:rPr lang="en-US" altLang="en-US" sz="2800" dirty="0" smtClean="0"/>
              <a:t>A legible countersignature or identity alone.</a:t>
            </a:r>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76</a:t>
            </a:fld>
            <a:endParaRPr lang="en-US"/>
          </a:p>
        </p:txBody>
      </p:sp>
    </p:spTree>
    <p:extLst>
      <p:ext uri="{BB962C8B-B14F-4D97-AF65-F5344CB8AC3E}">
        <p14:creationId xmlns:p14="http://schemas.microsoft.com/office/powerpoint/2010/main" val="33228517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7019" y="332508"/>
            <a:ext cx="8848436" cy="618837"/>
          </a:xfrm>
        </p:spPr>
        <p:txBody>
          <a:bodyPr>
            <a:normAutofit/>
          </a:bodyPr>
          <a:lstStyle/>
          <a:p>
            <a:pPr eaLnBrk="1" hangingPunct="1"/>
            <a:r>
              <a:rPr lang="en-US" altLang="en-US" sz="2800" b="1" dirty="0" smtClean="0"/>
              <a:t>STUDENT DOCUMENTATION OF AN E/M SERVICE </a:t>
            </a:r>
          </a:p>
        </p:txBody>
      </p:sp>
      <p:sp>
        <p:nvSpPr>
          <p:cNvPr id="64515" name="Rectangle 3"/>
          <p:cNvSpPr>
            <a:spLocks noGrp="1" noChangeArrowheads="1"/>
          </p:cNvSpPr>
          <p:nvPr>
            <p:ph type="body" idx="1"/>
          </p:nvPr>
        </p:nvSpPr>
        <p:spPr>
          <a:xfrm>
            <a:off x="228600" y="1030942"/>
            <a:ext cx="8534400" cy="5598458"/>
          </a:xfrm>
        </p:spPr>
        <p:txBody>
          <a:bodyPr/>
          <a:lstStyle/>
          <a:p>
            <a:pPr>
              <a:lnSpc>
                <a:spcPct val="80000"/>
              </a:lnSpc>
            </a:pPr>
            <a:r>
              <a:rPr lang="en-US" sz="2400" dirty="0"/>
              <a:t>The Centers for Medicare &amp; Medicaid Services (CMS) is revising the Medicare Claims Processing Manual, Chapter 12, Section 100.1.1, to update policy on Evaluation and Management (E/M) documentation to allow the teaching physician to verify in the medical record any student documentation of components of E/M services, rather than re-documenting the work. </a:t>
            </a:r>
            <a:endParaRPr lang="en-US" sz="2400" dirty="0" smtClean="0"/>
          </a:p>
          <a:p>
            <a:pPr>
              <a:lnSpc>
                <a:spcPct val="80000"/>
              </a:lnSpc>
            </a:pPr>
            <a:endParaRPr lang="en-US" sz="2400" dirty="0" smtClean="0"/>
          </a:p>
          <a:p>
            <a:pPr lvl="1">
              <a:lnSpc>
                <a:spcPct val="80000"/>
              </a:lnSpc>
            </a:pPr>
            <a:r>
              <a:rPr lang="en-US" sz="2000" dirty="0" smtClean="0"/>
              <a:t>Students </a:t>
            </a:r>
            <a:r>
              <a:rPr lang="en-US" sz="2000" dirty="0"/>
              <a:t>may document services in the medical record. However, the teaching physician must verify in the medical record all student documentation or findings, including history, physical exam and/or medical decision making. The teaching physician must personally perform (or re-perform) the physical exam and medical decision making activities of the E/M service being billed, but may verify any student documentation of them in the medical record, rather than re-documenting this work</a:t>
            </a:r>
            <a:r>
              <a:rPr lang="en-US" sz="2000" dirty="0" smtClean="0"/>
              <a:t>.</a:t>
            </a:r>
          </a:p>
          <a:p>
            <a:pPr marL="363474" lvl="1" indent="0">
              <a:lnSpc>
                <a:spcPct val="80000"/>
              </a:lnSpc>
              <a:buNone/>
            </a:pPr>
            <a:endParaRPr lang="en-US" sz="2000" dirty="0" smtClean="0"/>
          </a:p>
          <a:p>
            <a:pPr lvl="1">
              <a:lnSpc>
                <a:spcPct val="80000"/>
              </a:lnSpc>
            </a:pPr>
            <a:r>
              <a:rPr lang="en-US" sz="2000" dirty="0">
                <a:hlinkClick r:id="rId2"/>
              </a:rPr>
              <a:t>https://</a:t>
            </a:r>
            <a:r>
              <a:rPr lang="en-US" sz="2000" dirty="0" smtClean="0">
                <a:hlinkClick r:id="rId2"/>
              </a:rPr>
              <a:t>www.cms.gov/Outreach-and-Education/Medicare-Learning-Network-MLN/MLNMattersArticles/Downloads/MM10412.pdf</a:t>
            </a:r>
            <a:r>
              <a:rPr lang="en-US" sz="2000" dirty="0" smtClean="0"/>
              <a:t>  </a:t>
            </a:r>
            <a:endParaRPr lang="en-US" altLang="en-US" sz="1400" dirty="0" smtClean="0"/>
          </a:p>
        </p:txBody>
      </p:sp>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77</a:t>
            </a:fld>
            <a:endParaRPr lang="en-US"/>
          </a:p>
        </p:txBody>
      </p:sp>
    </p:spTree>
    <p:extLst>
      <p:ext uri="{BB962C8B-B14F-4D97-AF65-F5344CB8AC3E}">
        <p14:creationId xmlns:p14="http://schemas.microsoft.com/office/powerpoint/2010/main" val="2322750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STUDENT DOCUMENTATION OF AN E/M SERVICE </a:t>
            </a:r>
            <a:endParaRPr lang="en-US" dirty="0"/>
          </a:p>
        </p:txBody>
      </p:sp>
      <p:sp>
        <p:nvSpPr>
          <p:cNvPr id="3" name="Content Placeholder 2"/>
          <p:cNvSpPr>
            <a:spLocks noGrp="1"/>
          </p:cNvSpPr>
          <p:nvPr>
            <p:ph idx="1"/>
          </p:nvPr>
        </p:nvSpPr>
        <p:spPr/>
        <p:txBody>
          <a:bodyPr anchor="ctr"/>
          <a:lstStyle/>
          <a:p>
            <a:pPr>
              <a:lnSpc>
                <a:spcPct val="80000"/>
              </a:lnSpc>
            </a:pPr>
            <a:r>
              <a:rPr lang="en-US" altLang="en-US" sz="2000" dirty="0" smtClean="0"/>
              <a:t>If </a:t>
            </a:r>
            <a:r>
              <a:rPr lang="en-US" altLang="en-US" sz="2000" dirty="0"/>
              <a:t>the medical student documents E/M services, the teaching physician must verify the history of present illness, as well as perform, or re-perform, the physical exam and medical decision making activities of the service. If variances found, the TP must document those, otherwise, verification of both are acceptable.</a:t>
            </a:r>
          </a:p>
          <a:p>
            <a:pPr lvl="1"/>
            <a:endParaRPr lang="en-US" altLang="en-US" sz="2000" dirty="0"/>
          </a:p>
          <a:p>
            <a:pPr>
              <a:lnSpc>
                <a:spcPct val="80000"/>
              </a:lnSpc>
            </a:pPr>
            <a:r>
              <a:rPr lang="en-US" altLang="en-US" sz="2000" dirty="0"/>
              <a:t>MSUHT has macro statements for services with students. Residents/Fellows cannot “verify” in place of the TP</a:t>
            </a:r>
            <a:endParaRPr lang="en-US" altLang="en-US" sz="2000" dirty="0" smtClean="0"/>
          </a:p>
          <a:p>
            <a:endParaRPr lang="en-US"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78</a:t>
            </a:fld>
            <a:endParaRPr lang="en-US"/>
          </a:p>
        </p:txBody>
      </p:sp>
    </p:spTree>
    <p:extLst>
      <p:ext uri="{BB962C8B-B14F-4D97-AF65-F5344CB8AC3E}">
        <p14:creationId xmlns:p14="http://schemas.microsoft.com/office/powerpoint/2010/main" val="8545199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28600" y="228600"/>
            <a:ext cx="8534400" cy="762000"/>
          </a:xfrm>
        </p:spPr>
        <p:txBody>
          <a:bodyPr>
            <a:normAutofit fontScale="90000"/>
          </a:bodyPr>
          <a:lstStyle/>
          <a:p>
            <a:r>
              <a:rPr lang="en-US" altLang="en-US" sz="4000" smtClean="0"/>
              <a:t>CONSULTS AND OTHER CARRIERS</a:t>
            </a:r>
          </a:p>
        </p:txBody>
      </p:sp>
      <p:sp>
        <p:nvSpPr>
          <p:cNvPr id="69635" name="Content Placeholder 2"/>
          <p:cNvSpPr>
            <a:spLocks noGrp="1"/>
          </p:cNvSpPr>
          <p:nvPr>
            <p:ph idx="1"/>
          </p:nvPr>
        </p:nvSpPr>
        <p:spPr>
          <a:xfrm>
            <a:off x="304800" y="1295400"/>
            <a:ext cx="8382000" cy="5181600"/>
          </a:xfrm>
        </p:spPr>
        <p:txBody>
          <a:bodyPr/>
          <a:lstStyle/>
          <a:p>
            <a:r>
              <a:rPr lang="en-US" altLang="en-US" dirty="0" smtClean="0"/>
              <a:t>The following carriers currently </a:t>
            </a:r>
            <a:r>
              <a:rPr lang="en-US" altLang="en-US" b="1" dirty="0" smtClean="0"/>
              <a:t>DO NOT </a:t>
            </a:r>
            <a:r>
              <a:rPr lang="en-US" altLang="en-US" dirty="0" smtClean="0"/>
              <a:t>accept consultation codes (follow CMS guidance):</a:t>
            </a:r>
          </a:p>
          <a:p>
            <a:pPr>
              <a:buFontTx/>
              <a:buNone/>
            </a:pPr>
            <a:r>
              <a:rPr lang="en-US" altLang="en-US" dirty="0" smtClean="0"/>
              <a:t>	</a:t>
            </a:r>
          </a:p>
          <a:p>
            <a:endParaRPr lang="en-US" altLang="en-US" dirty="0" smtClean="0"/>
          </a:p>
          <a:p>
            <a:endParaRPr lang="en-US" altLang="en-US" dirty="0" smtClean="0"/>
          </a:p>
          <a:p>
            <a:endParaRPr lang="en-US" altLang="en-US" dirty="0" smtClean="0"/>
          </a:p>
          <a:p>
            <a:r>
              <a:rPr lang="en-US" altLang="en-US" dirty="0" smtClean="0"/>
              <a:t>The following carriers currently </a:t>
            </a:r>
            <a:r>
              <a:rPr lang="en-US" altLang="en-US" b="1" dirty="0" smtClean="0"/>
              <a:t>DO</a:t>
            </a:r>
            <a:r>
              <a:rPr lang="en-US" altLang="en-US" dirty="0" smtClean="0"/>
              <a:t> accept consultation codes:</a:t>
            </a:r>
          </a:p>
        </p:txBody>
      </p:sp>
      <p:graphicFrame>
        <p:nvGraphicFramePr>
          <p:cNvPr id="6" name="Table 5"/>
          <p:cNvGraphicFramePr>
            <a:graphicFrameLocks noGrp="1"/>
          </p:cNvGraphicFramePr>
          <p:nvPr>
            <p:extLst>
              <p:ext uri="{D42A27DB-BD31-4B8C-83A1-F6EECF244321}">
                <p14:modId xmlns:p14="http://schemas.microsoft.com/office/powerpoint/2010/main" val="1661937637"/>
              </p:ext>
            </p:extLst>
          </p:nvPr>
        </p:nvGraphicFramePr>
        <p:xfrm>
          <a:off x="381000" y="2401455"/>
          <a:ext cx="8153400" cy="1646239"/>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640204">
                <a:tc>
                  <a:txBody>
                    <a:bodyPr/>
                    <a:lstStyle/>
                    <a:p>
                      <a:r>
                        <a:rPr lang="en-US" sz="1800" dirty="0" smtClean="0">
                          <a:solidFill>
                            <a:schemeClr val="bg1"/>
                          </a:solidFill>
                        </a:rPr>
                        <a:t>PHP</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r>
                        <a:rPr lang="en-US" sz="1800" dirty="0" smtClean="0">
                          <a:solidFill>
                            <a:schemeClr val="bg1"/>
                          </a:solidFill>
                        </a:rPr>
                        <a:t>BCBS</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r>
                        <a:rPr lang="en-US" sz="1800" dirty="0" smtClean="0">
                          <a:solidFill>
                            <a:schemeClr val="bg1"/>
                          </a:solidFill>
                        </a:rPr>
                        <a:t>BCBS Medicare Advantage</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r>
                        <a:rPr lang="en-US" sz="1800" dirty="0" smtClean="0">
                          <a:solidFill>
                            <a:schemeClr val="bg1"/>
                          </a:solidFill>
                        </a:rPr>
                        <a:t>BCN Medicare Advantage</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0"/>
                  </a:ext>
                </a:extLst>
              </a:tr>
              <a:tr h="640204">
                <a:tc>
                  <a:txBody>
                    <a:bodyPr/>
                    <a:lstStyle/>
                    <a:p>
                      <a:r>
                        <a:rPr lang="en-US" sz="1800" dirty="0" smtClean="0">
                          <a:solidFill>
                            <a:schemeClr val="bg1"/>
                          </a:solidFill>
                        </a:rPr>
                        <a:t>BCN</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800" dirty="0" smtClean="0">
                          <a:solidFill>
                            <a:schemeClr val="bg1"/>
                          </a:solidFill>
                        </a:rPr>
                        <a:t>Workers Compensation</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800" dirty="0" smtClean="0">
                          <a:solidFill>
                            <a:schemeClr val="bg1"/>
                          </a:solidFill>
                        </a:rPr>
                        <a:t>HAP</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800" dirty="0" smtClean="0">
                          <a:solidFill>
                            <a:schemeClr val="bg1"/>
                          </a:solidFill>
                        </a:rPr>
                        <a:t>McLaren Commercial</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365831">
                <a:tc>
                  <a:txBody>
                    <a:bodyPr/>
                    <a:lstStyle/>
                    <a:p>
                      <a:r>
                        <a:rPr lang="en-US" sz="1800" dirty="0" smtClean="0">
                          <a:solidFill>
                            <a:schemeClr val="bg1"/>
                          </a:solidFill>
                        </a:rPr>
                        <a:t>VA</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800" dirty="0" smtClean="0">
                          <a:solidFill>
                            <a:schemeClr val="bg1"/>
                          </a:solidFill>
                        </a:rPr>
                        <a:t>Tri-Care</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800" dirty="0" smtClean="0">
                          <a:solidFill>
                            <a:schemeClr val="bg1"/>
                          </a:solidFill>
                        </a:rPr>
                        <a:t>Humana</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800" dirty="0" smtClean="0">
                          <a:solidFill>
                            <a:schemeClr val="bg1"/>
                          </a:solidFill>
                        </a:rPr>
                        <a:t>Health Plus</a:t>
                      </a:r>
                      <a:endParaRPr lang="en-US" sz="1800" dirty="0">
                        <a:solidFill>
                          <a:schemeClr val="bg1"/>
                        </a:solidFill>
                      </a:endParaRP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381000" y="5334000"/>
          <a:ext cx="8153400" cy="914400"/>
        </p:xfrm>
        <a:graphic>
          <a:graphicData uri="http://schemas.openxmlformats.org/drawingml/2006/table">
            <a:tbl>
              <a:tblPr firstRow="1" bandRow="1">
                <a:tableStyleId>{5C22544A-7EE6-4342-B048-85BDC9FD1C3A}</a:tableStyleId>
              </a:tblPr>
              <a:tblGrid>
                <a:gridCol w="1630680">
                  <a:extLst>
                    <a:ext uri="{9D8B030D-6E8A-4147-A177-3AD203B41FA5}">
                      <a16:colId xmlns:a16="http://schemas.microsoft.com/office/drawing/2014/main" val="20000"/>
                    </a:ext>
                  </a:extLst>
                </a:gridCol>
                <a:gridCol w="1630680">
                  <a:extLst>
                    <a:ext uri="{9D8B030D-6E8A-4147-A177-3AD203B41FA5}">
                      <a16:colId xmlns:a16="http://schemas.microsoft.com/office/drawing/2014/main" val="20001"/>
                    </a:ext>
                  </a:extLst>
                </a:gridCol>
                <a:gridCol w="1630680">
                  <a:extLst>
                    <a:ext uri="{9D8B030D-6E8A-4147-A177-3AD203B41FA5}">
                      <a16:colId xmlns:a16="http://schemas.microsoft.com/office/drawing/2014/main" val="20002"/>
                    </a:ext>
                  </a:extLst>
                </a:gridCol>
                <a:gridCol w="1630680">
                  <a:extLst>
                    <a:ext uri="{9D8B030D-6E8A-4147-A177-3AD203B41FA5}">
                      <a16:colId xmlns:a16="http://schemas.microsoft.com/office/drawing/2014/main" val="20003"/>
                    </a:ext>
                  </a:extLst>
                </a:gridCol>
                <a:gridCol w="1630680">
                  <a:extLst>
                    <a:ext uri="{9D8B030D-6E8A-4147-A177-3AD203B41FA5}">
                      <a16:colId xmlns:a16="http://schemas.microsoft.com/office/drawing/2014/main" val="20004"/>
                    </a:ext>
                  </a:extLst>
                </a:gridCol>
              </a:tblGrid>
              <a:tr h="370840">
                <a:tc>
                  <a:txBody>
                    <a:bodyPr/>
                    <a:lstStyle/>
                    <a:p>
                      <a:r>
                        <a:rPr lang="en-US" dirty="0" smtClean="0">
                          <a:solidFill>
                            <a:schemeClr val="bg1"/>
                          </a:solidFill>
                        </a:rPr>
                        <a:t>Medicaid</a:t>
                      </a:r>
                      <a:endParaRPr lang="en-US" dirty="0">
                        <a:solidFill>
                          <a:schemeClr val="bg1"/>
                        </a:solidFill>
                      </a:endParaRPr>
                    </a:p>
                  </a:txBody>
                  <a:tcPr>
                    <a:solidFill>
                      <a:schemeClr val="tx2">
                        <a:lumMod val="60000"/>
                        <a:lumOff val="40000"/>
                      </a:schemeClr>
                    </a:solidFill>
                  </a:tcPr>
                </a:tc>
                <a:tc>
                  <a:txBody>
                    <a:bodyPr/>
                    <a:lstStyle/>
                    <a:p>
                      <a:r>
                        <a:rPr lang="en-US" dirty="0" smtClean="0">
                          <a:solidFill>
                            <a:schemeClr val="bg1"/>
                          </a:solidFill>
                        </a:rPr>
                        <a:t>SPHN</a:t>
                      </a:r>
                      <a:endParaRPr lang="en-US" dirty="0">
                        <a:solidFill>
                          <a:schemeClr val="bg1"/>
                        </a:solidFill>
                      </a:endParaRPr>
                    </a:p>
                  </a:txBody>
                  <a:tcPr>
                    <a:solidFill>
                      <a:schemeClr val="tx2">
                        <a:lumMod val="60000"/>
                        <a:lumOff val="40000"/>
                      </a:schemeClr>
                    </a:solidFill>
                  </a:tcPr>
                </a:tc>
                <a:tc>
                  <a:txBody>
                    <a:bodyPr/>
                    <a:lstStyle/>
                    <a:p>
                      <a:r>
                        <a:rPr lang="en-US" dirty="0" smtClean="0">
                          <a:solidFill>
                            <a:schemeClr val="bg1"/>
                          </a:solidFill>
                        </a:rPr>
                        <a:t>Aetna</a:t>
                      </a:r>
                      <a:endParaRPr lang="en-US" dirty="0">
                        <a:solidFill>
                          <a:schemeClr val="bg1"/>
                        </a:solidFill>
                      </a:endParaRPr>
                    </a:p>
                  </a:txBody>
                  <a:tcPr>
                    <a:solidFill>
                      <a:schemeClr val="tx2">
                        <a:lumMod val="60000"/>
                        <a:lumOff val="40000"/>
                      </a:schemeClr>
                    </a:solidFill>
                  </a:tcPr>
                </a:tc>
                <a:tc>
                  <a:txBody>
                    <a:bodyPr/>
                    <a:lstStyle/>
                    <a:p>
                      <a:r>
                        <a:rPr lang="en-US" dirty="0" smtClean="0">
                          <a:solidFill>
                            <a:schemeClr val="bg1"/>
                          </a:solidFill>
                        </a:rPr>
                        <a:t>Cofinity</a:t>
                      </a:r>
                      <a:endParaRPr lang="en-US" dirty="0">
                        <a:solidFill>
                          <a:schemeClr val="bg1"/>
                        </a:solidFill>
                      </a:endParaRPr>
                    </a:p>
                  </a:txBody>
                  <a:tcPr>
                    <a:solidFill>
                      <a:schemeClr val="tx2">
                        <a:lumMod val="60000"/>
                        <a:lumOff val="40000"/>
                      </a:schemeClr>
                    </a:solidFill>
                  </a:tcPr>
                </a:tc>
                <a:tc>
                  <a:txBody>
                    <a:bodyPr/>
                    <a:lstStyle/>
                    <a:p>
                      <a:r>
                        <a:rPr lang="en-US" dirty="0" smtClean="0">
                          <a:solidFill>
                            <a:schemeClr val="bg1"/>
                          </a:solidFill>
                        </a:rPr>
                        <a:t>Some</a:t>
                      </a:r>
                      <a:r>
                        <a:rPr lang="en-US" baseline="0" dirty="0" smtClean="0">
                          <a:solidFill>
                            <a:schemeClr val="bg1"/>
                          </a:solidFill>
                        </a:rPr>
                        <a:t> Auto’s – it will depend on the carrier</a:t>
                      </a:r>
                      <a:endParaRPr lang="en-US" dirty="0">
                        <a:solidFill>
                          <a:schemeClr val="bg1"/>
                        </a:solidFill>
                      </a:endParaRPr>
                    </a:p>
                  </a:txBody>
                  <a:tcPr>
                    <a:solidFill>
                      <a:schemeClr val="tx2">
                        <a:lumMod val="60000"/>
                        <a:lumOff val="40000"/>
                      </a:schemeClr>
                    </a:solidFill>
                  </a:tcPr>
                </a:tc>
                <a:extLst>
                  <a:ext uri="{0D108BD9-81ED-4DB2-BD59-A6C34878D82A}">
                    <a16:rowId xmlns:a16="http://schemas.microsoft.com/office/drawing/2014/main" val="10000"/>
                  </a:ext>
                </a:extLst>
              </a:tr>
            </a:tbl>
          </a:graphicData>
        </a:graphic>
      </p:graphicFrame>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79</a:t>
            </a:fld>
            <a:endParaRPr lang="en-US"/>
          </a:p>
        </p:txBody>
      </p:sp>
    </p:spTree>
    <p:extLst>
      <p:ext uri="{BB962C8B-B14F-4D97-AF65-F5344CB8AC3E}">
        <p14:creationId xmlns:p14="http://schemas.microsoft.com/office/powerpoint/2010/main" val="3654402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estlibrary.org/newslaw/images/2008/03/03/law.jpg"/>
          <p:cNvPicPr>
            <a:picLocks noChangeAspect="1" noChangeArrowheads="1"/>
          </p:cNvPicPr>
          <p:nvPr/>
        </p:nvPicPr>
        <p:blipFill>
          <a:blip r:embed="rId3" cstate="print"/>
          <a:srcRect/>
          <a:stretch>
            <a:fillRect/>
          </a:stretch>
        </p:blipFill>
        <p:spPr bwMode="auto">
          <a:xfrm>
            <a:off x="3740727" y="2532888"/>
            <a:ext cx="5403272" cy="4325112"/>
          </a:xfrm>
          <a:prstGeom prst="rect">
            <a:avLst/>
          </a:prstGeom>
          <a:noFill/>
          <a:ln w="9525">
            <a:noFill/>
            <a:miter lim="800000"/>
            <a:headEnd/>
            <a:tailEnd/>
          </a:ln>
        </p:spPr>
      </p:pic>
      <p:sp>
        <p:nvSpPr>
          <p:cNvPr id="6" name="TextBox 5"/>
          <p:cNvSpPr txBox="1"/>
          <p:nvPr/>
        </p:nvSpPr>
        <p:spPr>
          <a:xfrm>
            <a:off x="304800" y="557784"/>
            <a:ext cx="6705600" cy="646331"/>
          </a:xfrm>
          <a:prstGeom prst="rect">
            <a:avLst/>
          </a:prstGeom>
          <a:noFill/>
        </p:spPr>
        <p:txBody>
          <a:bodyPr>
            <a:spAutoFit/>
          </a:bodyPr>
          <a:lstStyle/>
          <a:p>
            <a:pPr>
              <a:defRPr/>
            </a:pPr>
            <a:r>
              <a:rPr lang="en-US" sz="3600" b="1" dirty="0">
                <a:solidFill>
                  <a:srgbClr val="0C533A"/>
                </a:solidFill>
                <a:effectLst>
                  <a:outerShdw blurRad="38100" dist="38100" dir="2700000" algn="tl">
                    <a:srgbClr val="000000">
                      <a:alpha val="43137"/>
                    </a:srgbClr>
                  </a:outerShdw>
                </a:effectLst>
                <a:latin typeface="Gotham Book"/>
              </a:rPr>
              <a:t>Fraud and Abuse Laws</a:t>
            </a:r>
          </a:p>
        </p:txBody>
      </p:sp>
      <p:sp>
        <p:nvSpPr>
          <p:cNvPr id="7172" name="Rectangle 5"/>
          <p:cNvSpPr>
            <a:spLocks noGrp="1" noChangeArrowheads="1"/>
          </p:cNvSpPr>
          <p:nvPr>
            <p:ph type="body" sz="half" idx="1"/>
          </p:nvPr>
        </p:nvSpPr>
        <p:spPr>
          <a:xfrm>
            <a:off x="152400" y="1600200"/>
            <a:ext cx="3706368" cy="4876800"/>
          </a:xfrm>
        </p:spPr>
        <p:txBody>
          <a:bodyPr/>
          <a:lstStyle/>
          <a:p>
            <a:pPr eaLnBrk="1" hangingPunct="1"/>
            <a:endParaRPr lang="en-US" sz="100" dirty="0" smtClean="0">
              <a:latin typeface="Times New Roman" pitchFamily="18" charset="0"/>
            </a:endParaRPr>
          </a:p>
          <a:p>
            <a:pPr eaLnBrk="1" hangingPunct="1">
              <a:spcBef>
                <a:spcPts val="0"/>
              </a:spcBef>
              <a:spcAft>
                <a:spcPts val="1200"/>
              </a:spcAft>
            </a:pPr>
            <a:r>
              <a:rPr lang="en-US" sz="2400" dirty="0" smtClean="0"/>
              <a:t>False Claims Act</a:t>
            </a:r>
          </a:p>
          <a:p>
            <a:pPr eaLnBrk="1" hangingPunct="1">
              <a:spcBef>
                <a:spcPts val="0"/>
              </a:spcBef>
              <a:spcAft>
                <a:spcPts val="1200"/>
              </a:spcAft>
            </a:pPr>
            <a:r>
              <a:rPr lang="en-US" sz="2400" dirty="0" smtClean="0"/>
              <a:t>Anti-Kickback Statute</a:t>
            </a:r>
          </a:p>
          <a:p>
            <a:pPr eaLnBrk="1" hangingPunct="1">
              <a:spcBef>
                <a:spcPts val="0"/>
              </a:spcBef>
              <a:spcAft>
                <a:spcPts val="1200"/>
              </a:spcAft>
            </a:pPr>
            <a:r>
              <a:rPr lang="en-US" sz="2400" dirty="0" smtClean="0"/>
              <a:t>Physician Self- Referral Statute (Stark)</a:t>
            </a:r>
          </a:p>
          <a:p>
            <a:pPr eaLnBrk="1" hangingPunct="1">
              <a:spcBef>
                <a:spcPts val="0"/>
              </a:spcBef>
              <a:spcAft>
                <a:spcPts val="1200"/>
              </a:spcAft>
            </a:pPr>
            <a:r>
              <a:rPr lang="en-US" sz="2400" dirty="0" smtClean="0"/>
              <a:t>Exclusion Statute</a:t>
            </a:r>
          </a:p>
          <a:p>
            <a:pPr eaLnBrk="1" hangingPunct="1">
              <a:spcBef>
                <a:spcPts val="0"/>
              </a:spcBef>
              <a:spcAft>
                <a:spcPts val="1200"/>
              </a:spcAft>
            </a:pPr>
            <a:r>
              <a:rPr lang="en-US" sz="2400" dirty="0" smtClean="0"/>
              <a:t>Civil Monetary Penalties Law</a:t>
            </a:r>
          </a:p>
        </p:txBody>
      </p:sp>
    </p:spTree>
    <p:extLst>
      <p:ext uri="{BB962C8B-B14F-4D97-AF65-F5344CB8AC3E}">
        <p14:creationId xmlns:p14="http://schemas.microsoft.com/office/powerpoint/2010/main" val="12267208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28600" y="152400"/>
            <a:ext cx="8458200" cy="1066800"/>
          </a:xfrm>
        </p:spPr>
        <p:txBody>
          <a:bodyPr>
            <a:normAutofit fontScale="90000"/>
          </a:bodyPr>
          <a:lstStyle/>
          <a:p>
            <a:pPr eaLnBrk="1" hangingPunct="1"/>
            <a:r>
              <a:rPr lang="en-US" altLang="en-US" sz="4000" smtClean="0"/>
              <a:t/>
            </a:r>
            <a:br>
              <a:rPr lang="en-US" altLang="en-US" sz="4000" smtClean="0"/>
            </a:br>
            <a:r>
              <a:rPr lang="en-US" altLang="en-US" sz="4000" smtClean="0"/>
              <a:t>CMS – Office/Outpatient Consultation Crosswalks Effective 1-1-2010</a:t>
            </a:r>
            <a:r>
              <a:rPr lang="en-US" altLang="en-US" smtClean="0"/>
              <a:t/>
            </a:r>
            <a:br>
              <a:rPr lang="en-US" altLang="en-US" smtClean="0"/>
            </a:br>
            <a:endParaRPr lang="en-US" altLang="en-US" smtClean="0"/>
          </a:p>
        </p:txBody>
      </p:sp>
      <p:sp>
        <p:nvSpPr>
          <p:cNvPr id="70659" name="Content Placeholder 2"/>
          <p:cNvSpPr>
            <a:spLocks noGrp="1"/>
          </p:cNvSpPr>
          <p:nvPr>
            <p:ph idx="1"/>
          </p:nvPr>
        </p:nvSpPr>
        <p:spPr/>
        <p:txBody>
          <a:bodyPr/>
          <a:lstStyle/>
          <a:p>
            <a:pPr marL="0" indent="0" eaLnBrk="1" hangingPunct="1">
              <a:buNone/>
            </a:pPr>
            <a:r>
              <a:rPr lang="en-US" altLang="en-US" dirty="0" smtClean="0"/>
              <a:t>Office/Outpatient Consult Codes</a:t>
            </a:r>
            <a:r>
              <a:rPr lang="en-US" altLang="en-US" dirty="0" smtClean="0"/>
              <a:t>:</a:t>
            </a:r>
          </a:p>
          <a:p>
            <a:pPr marL="0" indent="0" eaLnBrk="1" hangingPunct="1">
              <a:buNone/>
            </a:pPr>
            <a:endParaRPr lang="en-US" altLang="en-US" dirty="0" smtClean="0"/>
          </a:p>
          <a:p>
            <a:pPr eaLnBrk="1" hangingPunct="1"/>
            <a:r>
              <a:rPr lang="en-US" altLang="en-US" dirty="0" smtClean="0"/>
              <a:t>99241 = 99201</a:t>
            </a:r>
          </a:p>
          <a:p>
            <a:pPr eaLnBrk="1" hangingPunct="1"/>
            <a:r>
              <a:rPr lang="en-US" altLang="en-US" dirty="0" smtClean="0"/>
              <a:t>99242 = 99202</a:t>
            </a:r>
          </a:p>
          <a:p>
            <a:pPr eaLnBrk="1" hangingPunct="1"/>
            <a:r>
              <a:rPr lang="en-US" altLang="en-US" dirty="0" smtClean="0"/>
              <a:t>99243 = 99203</a:t>
            </a:r>
          </a:p>
          <a:p>
            <a:pPr eaLnBrk="1" hangingPunct="1"/>
            <a:r>
              <a:rPr lang="en-US" altLang="en-US" dirty="0" smtClean="0"/>
              <a:t>99244 = 99204</a:t>
            </a:r>
          </a:p>
          <a:p>
            <a:pPr eaLnBrk="1" hangingPunct="1"/>
            <a:r>
              <a:rPr lang="en-US" altLang="en-US" dirty="0" smtClean="0"/>
              <a:t>99245 = 99205                      </a:t>
            </a:r>
          </a:p>
        </p:txBody>
      </p:sp>
      <p:pic>
        <p:nvPicPr>
          <p:cNvPr id="70660" name="Picture 5" descr="C:\Documents and Settings\semperka\Local Settings\Temporary Internet Files\Content.IE5\9GBDZNUV\MC90001836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67200"/>
            <a:ext cx="167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B4461CB-4CA9-2A43-A3FA-624E1DA485A6}" type="slidenum">
              <a:rPr lang="en-US" smtClean="0"/>
              <a:pPr>
                <a:defRPr/>
              </a:pPr>
              <a:t>80</a:t>
            </a:fld>
            <a:endParaRPr lang="en-US"/>
          </a:p>
        </p:txBody>
      </p:sp>
    </p:spTree>
    <p:extLst>
      <p:ext uri="{BB962C8B-B14F-4D97-AF65-F5344CB8AC3E}">
        <p14:creationId xmlns:p14="http://schemas.microsoft.com/office/powerpoint/2010/main" val="32047925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5"/>
          <p:cNvSpPr>
            <a:spLocks noGrp="1"/>
          </p:cNvSpPr>
          <p:nvPr>
            <p:ph type="title"/>
          </p:nvPr>
        </p:nvSpPr>
        <p:spPr/>
        <p:txBody>
          <a:bodyPr/>
          <a:lstStyle/>
          <a:p>
            <a:r>
              <a:rPr lang="en-US" altLang="en-US" b="1" dirty="0" smtClean="0"/>
              <a:t>QUESTIONS</a:t>
            </a:r>
            <a:endParaRPr lang="en-US" altLang="en-US" dirty="0" smtClean="0"/>
          </a:p>
        </p:txBody>
      </p:sp>
      <p:pic>
        <p:nvPicPr>
          <p:cNvPr id="72708" name="Picture 6" descr="q&amp;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60833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BD0D2C58-0E79-4307-93F6-A18D9F102E6D}" type="slidenum">
              <a:rPr lang="en-US" smtClean="0"/>
              <a:pPr>
                <a:defRPr/>
              </a:pPr>
              <a:t>81</a:t>
            </a:fld>
            <a:endParaRPr lang="en-US"/>
          </a:p>
        </p:txBody>
      </p:sp>
    </p:spTree>
    <p:extLst>
      <p:ext uri="{BB962C8B-B14F-4D97-AF65-F5344CB8AC3E}">
        <p14:creationId xmlns:p14="http://schemas.microsoft.com/office/powerpoint/2010/main" val="41189359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8229600" cy="1145309"/>
          </a:xfrm>
        </p:spPr>
        <p:txBody>
          <a:bodyPr>
            <a:normAutofit/>
          </a:bodyPr>
          <a:lstStyle/>
          <a:p>
            <a:r>
              <a:rPr lang="en-US" dirty="0" smtClean="0"/>
              <a:t>Resources</a:t>
            </a:r>
            <a:endParaRPr lang="en-US" dirty="0"/>
          </a:p>
        </p:txBody>
      </p:sp>
      <p:sp>
        <p:nvSpPr>
          <p:cNvPr id="5" name="Content Placeholder 4"/>
          <p:cNvSpPr>
            <a:spLocks noGrp="1"/>
          </p:cNvSpPr>
          <p:nvPr>
            <p:ph idx="1"/>
          </p:nvPr>
        </p:nvSpPr>
        <p:spPr>
          <a:xfrm>
            <a:off x="110836" y="932873"/>
            <a:ext cx="8866909" cy="5788602"/>
          </a:xfrm>
        </p:spPr>
        <p:txBody>
          <a:bodyPr/>
          <a:lstStyle/>
          <a:p>
            <a:r>
              <a:rPr lang="en-US" sz="2400" dirty="0" smtClean="0"/>
              <a:t>CMS 1995 DG: </a:t>
            </a:r>
            <a:r>
              <a:rPr lang="en-US" sz="2400" dirty="0" smtClean="0">
                <a:hlinkClick r:id="rId2"/>
              </a:rPr>
              <a:t>https://www.cms.gov/outreach-and-education/medicare-learning-network-mln/mlnedwebguide/downloads/95docguidelines.pdf</a:t>
            </a:r>
            <a:r>
              <a:rPr lang="en-US" sz="2400" dirty="0" smtClean="0"/>
              <a:t> </a:t>
            </a:r>
          </a:p>
          <a:p>
            <a:r>
              <a:rPr lang="en-US" sz="2400" dirty="0" smtClean="0"/>
              <a:t>CMS 1997 DG: </a:t>
            </a:r>
            <a:r>
              <a:rPr lang="en-US" sz="2400" dirty="0" smtClean="0">
                <a:hlinkClick r:id="rId3"/>
              </a:rPr>
              <a:t>https://www.cms.gov/outreach-and-education/medicare-learning-network-mln/mlnedwebguide/downloads/97docguidelines.pdf</a:t>
            </a:r>
            <a:r>
              <a:rPr lang="en-US" sz="2400" dirty="0" smtClean="0"/>
              <a:t> </a:t>
            </a:r>
          </a:p>
          <a:p>
            <a:r>
              <a:rPr lang="en-US" sz="2400" dirty="0" smtClean="0"/>
              <a:t>CMS Complying with Medical Record Documentation Requirements: </a:t>
            </a:r>
            <a:r>
              <a:rPr lang="en-US" sz="2400" dirty="0" smtClean="0">
                <a:hlinkClick r:id="rId4"/>
              </a:rPr>
              <a:t>https://www.cms.gov/Outreach-and-Education/Medicare-Learning-Network-MLN/MLNProducts/Downloads/CERTMedRecDoc-FactSheet-ICN909160.pdf</a:t>
            </a:r>
            <a:r>
              <a:rPr lang="en-US" sz="2400" dirty="0" smtClean="0"/>
              <a:t> </a:t>
            </a:r>
          </a:p>
          <a:p>
            <a:r>
              <a:rPr lang="en-US" sz="2400" dirty="0" smtClean="0"/>
              <a:t>CMS Fraud, Waste, and Abuse Toolkit: </a:t>
            </a:r>
            <a:r>
              <a:rPr lang="en-US" sz="2400" dirty="0">
                <a:hlinkClick r:id="rId5"/>
              </a:rPr>
              <a:t>https://</a:t>
            </a:r>
            <a:r>
              <a:rPr lang="en-US" sz="2400" dirty="0" smtClean="0">
                <a:hlinkClick r:id="rId5"/>
              </a:rPr>
              <a:t>www.cms.gov/outreach-and-education/outreach/partnerships/fraudpreventiontoolkit.html</a:t>
            </a:r>
            <a:r>
              <a:rPr lang="en-US" sz="2400" dirty="0" smtClean="0"/>
              <a:t> </a:t>
            </a:r>
          </a:p>
        </p:txBody>
      </p:sp>
      <p:sp>
        <p:nvSpPr>
          <p:cNvPr id="3" name="Slide Number Placeholder 2"/>
          <p:cNvSpPr>
            <a:spLocks noGrp="1"/>
          </p:cNvSpPr>
          <p:nvPr>
            <p:ph type="sldNum" sz="quarter" idx="12"/>
          </p:nvPr>
        </p:nvSpPr>
        <p:spPr/>
        <p:txBody>
          <a:bodyPr/>
          <a:lstStyle/>
          <a:p>
            <a:pPr>
              <a:defRPr/>
            </a:pPr>
            <a:fld id="{BD0D2C58-0E79-4307-93F6-A18D9F102E6D}" type="slidenum">
              <a:rPr lang="en-US" smtClean="0"/>
              <a:pPr>
                <a:defRPr/>
              </a:pPr>
              <a:t>82</a:t>
            </a:fld>
            <a:endParaRPr lang="en-US"/>
          </a:p>
        </p:txBody>
      </p:sp>
    </p:spTree>
    <p:extLst>
      <p:ext uri="{BB962C8B-B14F-4D97-AF65-F5344CB8AC3E}">
        <p14:creationId xmlns:p14="http://schemas.microsoft.com/office/powerpoint/2010/main" val="24382810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212436" y="1551710"/>
            <a:ext cx="8839200" cy="5006108"/>
          </a:xfrm>
        </p:spPr>
        <p:txBody>
          <a:bodyPr/>
          <a:lstStyle/>
          <a:p>
            <a:r>
              <a:rPr lang="en-US" dirty="0" smtClean="0"/>
              <a:t>CMS </a:t>
            </a:r>
            <a:r>
              <a:rPr lang="en-US" dirty="0"/>
              <a:t>Provider Compliance: </a:t>
            </a:r>
            <a:r>
              <a:rPr lang="en-US" dirty="0">
                <a:hlinkClick r:id="rId2"/>
              </a:rPr>
              <a:t>https://www.cms.gov/outreach-and-education/medicare-learning-network-mln/mlnproducts/providercompliance.html</a:t>
            </a:r>
            <a:r>
              <a:rPr lang="en-US" dirty="0"/>
              <a:t>  </a:t>
            </a:r>
          </a:p>
          <a:p>
            <a:r>
              <a:rPr lang="en-US" dirty="0" smtClean="0"/>
              <a:t>Case </a:t>
            </a:r>
            <a:r>
              <a:rPr lang="en-US" dirty="0"/>
              <a:t>Example: </a:t>
            </a:r>
            <a:r>
              <a:rPr lang="en-US" dirty="0">
                <a:hlinkClick r:id="rId3"/>
              </a:rPr>
              <a:t>https://</a:t>
            </a:r>
            <a:r>
              <a:rPr lang="en-US" dirty="0" smtClean="0">
                <a:hlinkClick r:id="rId3"/>
              </a:rPr>
              <a:t>oig.hhs.gov/compliance/physician-education/02payers.asp</a:t>
            </a:r>
            <a:r>
              <a:rPr lang="en-US" dirty="0" smtClean="0"/>
              <a:t> </a:t>
            </a:r>
          </a:p>
          <a:p>
            <a:r>
              <a:rPr lang="en-US" dirty="0"/>
              <a:t>CERT Error: </a:t>
            </a:r>
            <a:r>
              <a:rPr lang="en-US" dirty="0">
                <a:hlinkClick r:id="rId4"/>
              </a:rPr>
              <a:t>https://</a:t>
            </a:r>
            <a:r>
              <a:rPr lang="en-US" dirty="0" smtClean="0">
                <a:hlinkClick r:id="rId4"/>
              </a:rPr>
              <a:t>cdn.ymaws.com/www.mimgma.org/resource/resmgr/TPPD_2017_Handouts/Muchow_3.pdf</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83</a:t>
            </a:fld>
            <a:endParaRPr lang="en-US"/>
          </a:p>
        </p:txBody>
      </p:sp>
    </p:spTree>
    <p:extLst>
      <p:ext uri="{BB962C8B-B14F-4D97-AF65-F5344CB8AC3E}">
        <p14:creationId xmlns:p14="http://schemas.microsoft.com/office/powerpoint/2010/main" val="39591622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smtClean="0"/>
              <a:t>CMS E/M Documentation by Students: </a:t>
            </a:r>
            <a:r>
              <a:rPr lang="en-US" dirty="0" smtClean="0">
                <a:hlinkClick r:id="rId2"/>
              </a:rPr>
              <a:t>https</a:t>
            </a:r>
            <a:r>
              <a:rPr lang="en-US" dirty="0">
                <a:hlinkClick r:id="rId2"/>
              </a:rPr>
              <a:t>://</a:t>
            </a:r>
            <a:r>
              <a:rPr lang="en-US" dirty="0" smtClean="0">
                <a:hlinkClick r:id="rId2"/>
              </a:rPr>
              <a:t>www.cms.gov/Outreach-and-Education/Medicare-Learning-Network-MLN/MLNMattersArticles/Downloads/MM10412.pdf</a:t>
            </a:r>
            <a:r>
              <a:rPr lang="en-US" dirty="0" smtClean="0"/>
              <a:t> </a:t>
            </a:r>
          </a:p>
          <a:p>
            <a:r>
              <a:rPr lang="en-US" dirty="0"/>
              <a:t>HealthTeam Policies: </a:t>
            </a:r>
            <a:r>
              <a:rPr lang="en-US" dirty="0">
                <a:hlinkClick r:id="rId3"/>
              </a:rPr>
              <a:t>https://</a:t>
            </a:r>
            <a:r>
              <a:rPr lang="en-US" dirty="0" smtClean="0">
                <a:hlinkClick r:id="rId3"/>
              </a:rPr>
              <a:t>www.healthteam.msu.edu/intranet/policies.asp</a:t>
            </a:r>
            <a:r>
              <a:rPr lang="en-US" dirty="0" smtClean="0"/>
              <a:t> </a:t>
            </a:r>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84</a:t>
            </a:fld>
            <a:endParaRPr lang="en-US"/>
          </a:p>
        </p:txBody>
      </p:sp>
    </p:spTree>
    <p:extLst>
      <p:ext uri="{BB962C8B-B14F-4D97-AF65-F5344CB8AC3E}">
        <p14:creationId xmlns:p14="http://schemas.microsoft.com/office/powerpoint/2010/main" val="14770657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457200"/>
            <a:ext cx="8702964" cy="6248400"/>
          </a:xfrm>
        </p:spPr>
        <p:txBody>
          <a:bodyPr/>
          <a:lstStyle/>
          <a:p>
            <a:pPr eaLnBrk="1" hangingPunct="1"/>
            <a:r>
              <a:rPr lang="en-US" altLang="en-US" sz="3200" b="1" dirty="0" smtClean="0">
                <a:solidFill>
                  <a:schemeClr val="tx1"/>
                </a:solidFill>
              </a:rPr>
              <a:t>MSU HEALTHTEAM COMPLIANCE OFFICE</a:t>
            </a:r>
            <a:br>
              <a:rPr lang="en-US" altLang="en-US" sz="3200" b="1" dirty="0" smtClean="0">
                <a:solidFill>
                  <a:schemeClr val="tx1"/>
                </a:solidFill>
              </a:rPr>
            </a:br>
            <a:r>
              <a:rPr lang="en-US" altLang="en-US" sz="2800" b="1" dirty="0" smtClean="0"/>
              <a:t/>
            </a:r>
            <a:br>
              <a:rPr lang="en-US" altLang="en-US" sz="2800" b="1" dirty="0" smtClean="0"/>
            </a:br>
            <a:r>
              <a:rPr lang="en-US" altLang="en-US" sz="2800" b="1" dirty="0" smtClean="0"/>
              <a:t/>
            </a:r>
            <a:br>
              <a:rPr lang="en-US" altLang="en-US" sz="2800" b="1" dirty="0" smtClean="0"/>
            </a:br>
            <a:r>
              <a:rPr lang="en-US" altLang="en-US" sz="2400" dirty="0" smtClean="0"/>
              <a:t>Kristine Cuddy-Cummings - </a:t>
            </a:r>
            <a:r>
              <a:rPr lang="en-US" altLang="en-US" sz="2400" dirty="0" smtClean="0"/>
              <a:t>Compliance Analyst</a:t>
            </a:r>
            <a:br>
              <a:rPr lang="en-US" altLang="en-US" sz="2400" dirty="0" smtClean="0"/>
            </a:br>
            <a:r>
              <a:rPr lang="en-US" altLang="en-US" sz="2400" dirty="0" smtClean="0"/>
              <a:t> 355-4547</a:t>
            </a:r>
            <a:br>
              <a:rPr lang="en-US" altLang="en-US" sz="2400" dirty="0" smtClean="0"/>
            </a:br>
            <a:r>
              <a:rPr lang="en-US" altLang="en-US" sz="2400" dirty="0" smtClean="0"/>
              <a:t/>
            </a:r>
            <a:br>
              <a:rPr lang="en-US" altLang="en-US" sz="2400" dirty="0" smtClean="0"/>
            </a:br>
            <a:r>
              <a:rPr lang="en-US" altLang="en-US" sz="2400" dirty="0" smtClean="0"/>
              <a:t> Laticia </a:t>
            </a:r>
            <a:r>
              <a:rPr lang="en-US" altLang="en-US" sz="2400" dirty="0" smtClean="0"/>
              <a:t>Wing – </a:t>
            </a:r>
            <a:r>
              <a:rPr lang="en-US" altLang="en-US" sz="2400" dirty="0" smtClean="0"/>
              <a:t>Compliance Analyst</a:t>
            </a:r>
            <a:br>
              <a:rPr lang="en-US" altLang="en-US" sz="2400" dirty="0" smtClean="0"/>
            </a:br>
            <a:r>
              <a:rPr lang="en-US" altLang="en-US" sz="2400" dirty="0" smtClean="0"/>
              <a:t>432-8681</a:t>
            </a:r>
            <a:br>
              <a:rPr lang="en-US" altLang="en-US" sz="2400" dirty="0" smtClean="0"/>
            </a:br>
            <a:r>
              <a:rPr lang="en-US" altLang="en-US" sz="2400" dirty="0"/>
              <a:t/>
            </a:r>
            <a:br>
              <a:rPr lang="en-US" altLang="en-US" sz="2400" dirty="0"/>
            </a:br>
            <a:r>
              <a:rPr lang="en-US" altLang="en-US" sz="2400" dirty="0" smtClean="0"/>
              <a:t>Michelle </a:t>
            </a:r>
            <a:r>
              <a:rPr lang="en-US" altLang="en-US" sz="2400" dirty="0" smtClean="0"/>
              <a:t>Campbell - </a:t>
            </a:r>
            <a:r>
              <a:rPr lang="en-US" altLang="en-US" sz="2400" dirty="0" smtClean="0"/>
              <a:t>Compliance Analyst in Training</a:t>
            </a:r>
            <a:br>
              <a:rPr lang="en-US" altLang="en-US" sz="2400" dirty="0" smtClean="0"/>
            </a:br>
            <a:r>
              <a:rPr lang="en-US" altLang="en-US" sz="2400" dirty="0" smtClean="0"/>
              <a:t>432-8680</a:t>
            </a:r>
            <a:r>
              <a:rPr lang="en-US" altLang="en-US" sz="2800" dirty="0" smtClean="0"/>
              <a:t/>
            </a:r>
            <a:br>
              <a:rPr lang="en-US" altLang="en-US" sz="2800" dirty="0" smtClean="0"/>
            </a:br>
            <a:r>
              <a:rPr lang="en-US" altLang="en-US" sz="2800" dirty="0" smtClean="0"/>
              <a:t/>
            </a:r>
            <a:br>
              <a:rPr lang="en-US" altLang="en-US" sz="2800" dirty="0" smtClean="0"/>
            </a:br>
            <a:r>
              <a:rPr lang="en-US" altLang="en-US" sz="2400" dirty="0" smtClean="0">
                <a:solidFill>
                  <a:schemeClr val="accent2"/>
                </a:solidFill>
              </a:rPr>
              <a:t>John Hazewinkel – Compliance Officer</a:t>
            </a:r>
            <a:r>
              <a:rPr lang="en-US" altLang="en-US" sz="2800" dirty="0" smtClean="0">
                <a:solidFill>
                  <a:schemeClr val="accent2"/>
                </a:solidFill>
              </a:rPr>
              <a:t/>
            </a:r>
            <a:br>
              <a:rPr lang="en-US" altLang="en-US" sz="2800" dirty="0" smtClean="0">
                <a:solidFill>
                  <a:schemeClr val="accent2"/>
                </a:solidFill>
              </a:rPr>
            </a:br>
            <a:r>
              <a:rPr lang="en-US" altLang="en-US" sz="2400" dirty="0" smtClean="0">
                <a:solidFill>
                  <a:schemeClr val="accent2"/>
                </a:solidFill>
              </a:rPr>
              <a:t>355-1822</a:t>
            </a:r>
            <a:r>
              <a:rPr lang="en-US" altLang="en-US" sz="2400" b="1" dirty="0" smtClean="0">
                <a:solidFill>
                  <a:schemeClr val="accent2"/>
                </a:solidFill>
              </a:rPr>
              <a:t/>
            </a:r>
            <a:br>
              <a:rPr lang="en-US" altLang="en-US" sz="2400" b="1" dirty="0" smtClean="0">
                <a:solidFill>
                  <a:schemeClr val="accent2"/>
                </a:solidFill>
              </a:rPr>
            </a:br>
            <a:r>
              <a:rPr lang="en-US" altLang="en-US" sz="2400" b="1" dirty="0" smtClean="0">
                <a:solidFill>
                  <a:schemeClr val="accent2"/>
                </a:solidFill>
              </a:rPr>
              <a:t/>
            </a:r>
            <a:br>
              <a:rPr lang="en-US" altLang="en-US" sz="2400" b="1" dirty="0" smtClean="0">
                <a:solidFill>
                  <a:schemeClr val="accent2"/>
                </a:solidFill>
              </a:rPr>
            </a:br>
            <a:r>
              <a:rPr lang="en-US" altLang="en-US" sz="2400" b="1" dirty="0">
                <a:solidFill>
                  <a:schemeClr val="accent2"/>
                </a:solidFill>
              </a:rPr>
              <a:t/>
            </a:r>
            <a:br>
              <a:rPr lang="en-US" altLang="en-US" sz="2400" b="1" dirty="0">
                <a:solidFill>
                  <a:schemeClr val="accent2"/>
                </a:solidFill>
              </a:rPr>
            </a:br>
            <a:r>
              <a:rPr lang="en-US" altLang="en-US" sz="3200" b="1" dirty="0" smtClean="0">
                <a:solidFill>
                  <a:schemeClr val="accent2"/>
                </a:solidFill>
              </a:rPr>
              <a:t/>
            </a:r>
            <a:br>
              <a:rPr lang="en-US" altLang="en-US" sz="3200" b="1" dirty="0" smtClean="0">
                <a:solidFill>
                  <a:schemeClr val="accent2"/>
                </a:solidFill>
              </a:rPr>
            </a:br>
            <a:endParaRPr lang="en-US" altLang="en-US" sz="3200" b="1" dirty="0" smtClean="0">
              <a:solidFill>
                <a:schemeClr val="accent2"/>
              </a:solidFill>
            </a:endParaRPr>
          </a:p>
        </p:txBody>
      </p:sp>
    </p:spTree>
    <p:extLst>
      <p:ext uri="{BB962C8B-B14F-4D97-AF65-F5344CB8AC3E}">
        <p14:creationId xmlns:p14="http://schemas.microsoft.com/office/powerpoint/2010/main" val="1878309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r="7874"/>
          <a:stretch>
            <a:fillRect/>
          </a:stretch>
        </p:blipFill>
        <p:spPr bwMode="auto">
          <a:xfrm>
            <a:off x="0" y="212436"/>
            <a:ext cx="8077199" cy="512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p:cNvSpPr txBox="1">
            <a:spLocks noChangeArrowheads="1"/>
          </p:cNvSpPr>
          <p:nvPr/>
        </p:nvSpPr>
        <p:spPr bwMode="auto">
          <a:xfrm>
            <a:off x="457200" y="304800"/>
            <a:ext cx="434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4400" b="1">
                <a:solidFill>
                  <a:schemeClr val="bg1"/>
                </a:solidFill>
                <a:latin typeface="Franklin Gothic Medium" pitchFamily="34" charset="0"/>
              </a:rPr>
              <a:t>False Claims Act</a:t>
            </a:r>
          </a:p>
        </p:txBody>
      </p:sp>
      <p:sp>
        <p:nvSpPr>
          <p:cNvPr id="13316" name="TextBox 4"/>
          <p:cNvSpPr txBox="1">
            <a:spLocks noChangeArrowheads="1"/>
          </p:cNvSpPr>
          <p:nvPr/>
        </p:nvSpPr>
        <p:spPr bwMode="auto">
          <a:xfrm>
            <a:off x="4800600" y="3733800"/>
            <a:ext cx="3962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3200">
                <a:latin typeface="Franklin Gothic Medium" pitchFamily="34" charset="0"/>
              </a:rPr>
              <a:t>Prohibits the submission of false or fraudulent claims to the Government</a:t>
            </a:r>
          </a:p>
        </p:txBody>
      </p:sp>
      <p:sp>
        <p:nvSpPr>
          <p:cNvPr id="4" name="Slide Number Placeholder 3"/>
          <p:cNvSpPr>
            <a:spLocks noGrp="1"/>
          </p:cNvSpPr>
          <p:nvPr>
            <p:ph type="sldNum" sz="quarter" idx="11"/>
          </p:nvPr>
        </p:nvSpPr>
        <p:spPr/>
        <p:txBody>
          <a:bodyPr/>
          <a:lstStyle/>
          <a:p>
            <a:pPr>
              <a:defRPr/>
            </a:pPr>
            <a:fld id="{2A72355B-D2EC-4EDB-8B7A-5FA51C0CA2C1}" type="slidenum">
              <a:rPr lang="en-US" smtClean="0"/>
              <a:pPr>
                <a:defRPr/>
              </a:pPr>
              <a:t>9</a:t>
            </a:fld>
            <a:endParaRPr lang="en-US"/>
          </a:p>
        </p:txBody>
      </p:sp>
    </p:spTree>
    <p:extLst>
      <p:ext uri="{BB962C8B-B14F-4D97-AF65-F5344CB8AC3E}">
        <p14:creationId xmlns:p14="http://schemas.microsoft.com/office/powerpoint/2010/main" val="3771588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Helm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Power-Point-Helmet</Template>
  <TotalTime>3585</TotalTime>
  <Words>4747</Words>
  <Application>Microsoft Office PowerPoint</Application>
  <PresentationFormat>On-screen Show (4:3)</PresentationFormat>
  <Paragraphs>756</Paragraphs>
  <Slides>85</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85</vt:i4>
      </vt:variant>
    </vt:vector>
  </HeadingPairs>
  <TitlesOfParts>
    <vt:vector size="97" baseType="lpstr">
      <vt:lpstr>ＭＳ Ｐゴシック</vt:lpstr>
      <vt:lpstr>Arial</vt:lpstr>
      <vt:lpstr>Calibri</vt:lpstr>
      <vt:lpstr>Franklin Gothic Book</vt:lpstr>
      <vt:lpstr>Franklin Gothic Medium</vt:lpstr>
      <vt:lpstr>Gotham Book</vt:lpstr>
      <vt:lpstr>Gotham-Bold</vt:lpstr>
      <vt:lpstr>Roman</vt:lpstr>
      <vt:lpstr>Times New Roman</vt:lpstr>
      <vt:lpstr>Wingdings</vt:lpstr>
      <vt:lpstr>Wingdings 3</vt:lpstr>
      <vt:lpstr>Power-Point-Helmet</vt:lpstr>
      <vt:lpstr>E &amp; M CHART AUDITING Department of Neurology – CORE Presentations and Fraud and Awareness Training  Neurology Residency Program  </vt:lpstr>
      <vt:lpstr>PowerPoint Presentation</vt:lpstr>
      <vt:lpstr>Definition of Fraud and Abuse</vt:lpstr>
      <vt:lpstr>Examples of Fraud</vt:lpstr>
      <vt:lpstr>The CMS Program Integrity Contractors</vt:lpstr>
      <vt:lpstr>What Is Non-Compliance? </vt:lpstr>
      <vt:lpstr>Know the Consequences of Non-Compliance</vt:lpstr>
      <vt:lpstr>PowerPoint Presentation</vt:lpstr>
      <vt:lpstr>PowerPoint Presentation</vt:lpstr>
      <vt:lpstr>Causes of Improper Payments</vt:lpstr>
      <vt:lpstr>Third Detroit-area physician convicted in $17.1 million health care fraud scheme </vt:lpstr>
      <vt:lpstr>Doctor Doesn’t Work Hard to Hide Symptoms of Medicare Fraud</vt:lpstr>
      <vt:lpstr>Documentation Timeliness</vt:lpstr>
      <vt:lpstr>Documentation Timeliness, cont…</vt:lpstr>
      <vt:lpstr>Signature Attestations</vt:lpstr>
      <vt:lpstr>Signature Tips         </vt:lpstr>
      <vt:lpstr>E/M Services</vt:lpstr>
      <vt:lpstr>Medical Necessity Chronic Problem</vt:lpstr>
      <vt:lpstr>Medical Necessity Acute Problem</vt:lpstr>
      <vt:lpstr>COMPONENTS THAT DETERMINE AN E&amp;M CODE</vt:lpstr>
      <vt:lpstr>HISTORY</vt:lpstr>
      <vt:lpstr>CHIEF COMPLAINT </vt:lpstr>
      <vt:lpstr>HISTORY OF PRESENT ILLNESS A chronological description of the development of the patient’s present illness from the first sign and/or symptom to the present.  This includes the following elements:  </vt:lpstr>
      <vt:lpstr>STATUS OF CHRONIC CONDITIONS</vt:lpstr>
      <vt:lpstr>Extent of HPI</vt:lpstr>
      <vt:lpstr>REVIEW OF SYSTEMS (ROS)</vt:lpstr>
      <vt:lpstr>14 Systems for Review, Include:</vt:lpstr>
      <vt:lpstr>Extent of ROS</vt:lpstr>
      <vt:lpstr>PAST, FAMILY, &amp; SOCIAL HISTORY (PFSH)</vt:lpstr>
      <vt:lpstr>Extent of PFSH</vt:lpstr>
      <vt:lpstr>Overall Level of History</vt:lpstr>
      <vt:lpstr>Overall Level of History (cont.)</vt:lpstr>
      <vt:lpstr>History TIPS</vt:lpstr>
      <vt:lpstr>History TIPS</vt:lpstr>
      <vt:lpstr>HISTORY QUESTIONS </vt:lpstr>
      <vt:lpstr>1995 PHYSICAL  EXAMINATION</vt:lpstr>
      <vt:lpstr>1995 EXAM GUIDELINES </vt:lpstr>
      <vt:lpstr>BODY AREAS/ORGAN SYSTEMS</vt:lpstr>
      <vt:lpstr>1995 Physical Examination</vt:lpstr>
      <vt:lpstr>1997 PHYSICAL  EXAMINATION</vt:lpstr>
      <vt:lpstr>Content and Documentation Requirements (General Multi-System Exam)</vt:lpstr>
      <vt:lpstr>Content &amp; Documentation Requirements  General Multi-System Exam (cont.)</vt:lpstr>
      <vt:lpstr>1997 Single Organ System Physical Examination Templates</vt:lpstr>
      <vt:lpstr>EXAMINATION QUESTIONS</vt:lpstr>
      <vt:lpstr>MEDICAL DECISION MAKING INCLUDES:</vt:lpstr>
      <vt:lpstr>4 TYPES OF MEDICAL DECISION MAKING</vt:lpstr>
      <vt:lpstr>MEDICAL DECISION MAKING</vt:lpstr>
      <vt:lpstr>NUMBER OF DIAGNOSES OR TREATMENT OPTIONS</vt:lpstr>
      <vt:lpstr>PowerPoint Presentation</vt:lpstr>
      <vt:lpstr>AMOUNT AND/OR COMPLEXITY OF DATA </vt:lpstr>
      <vt:lpstr>PowerPoint Presentation</vt:lpstr>
      <vt:lpstr>RISK OF SIGNIFICANT COMPLICATIONS, MORBIDITY, AND MORTALITY </vt:lpstr>
      <vt:lpstr>PowerPoint Presentation</vt:lpstr>
      <vt:lpstr>HELPFUL HINTS</vt:lpstr>
      <vt:lpstr>HELPFUL HINTS Cont…</vt:lpstr>
      <vt:lpstr>HELPFUL HINTS Cont…</vt:lpstr>
      <vt:lpstr>MEDICAL DECISION MAKING QUESTIONS</vt:lpstr>
      <vt:lpstr>    Example Office Note</vt:lpstr>
      <vt:lpstr>Established Patient Office Note</vt:lpstr>
      <vt:lpstr>Established Patient Office Note, cont…</vt:lpstr>
      <vt:lpstr>Established Patient Office Note, cont…</vt:lpstr>
      <vt:lpstr>Established Patient Office Note (cont.)</vt:lpstr>
      <vt:lpstr>Putting the Puzzle Together</vt:lpstr>
      <vt:lpstr>Putting the Puzzle Together (cont.)</vt:lpstr>
      <vt:lpstr>NATURE OF PRESENTING PROBLEM</vt:lpstr>
      <vt:lpstr>COUNSELING </vt:lpstr>
      <vt:lpstr>COORDINATION OF CARE</vt:lpstr>
      <vt:lpstr>TIME</vt:lpstr>
      <vt:lpstr>THE THREE QUESTIONS TO ASK BEFORE BILLING BASED ON TIME  </vt:lpstr>
      <vt:lpstr>RED FLAGS</vt:lpstr>
      <vt:lpstr>RED FLAGS</vt:lpstr>
      <vt:lpstr>RED FLAGS</vt:lpstr>
      <vt:lpstr>QUESTIONS</vt:lpstr>
      <vt:lpstr>Teaching Physicians</vt:lpstr>
      <vt:lpstr>GENERAL DOCUMENTATION </vt:lpstr>
      <vt:lpstr>UNACCEPTABLE TEACHING PHYSICIAN STATEMENTS </vt:lpstr>
      <vt:lpstr>STUDENT DOCUMENTATION OF AN E/M SERVICE </vt:lpstr>
      <vt:lpstr>STUDENT DOCUMENTATION OF AN E/M SERVICE </vt:lpstr>
      <vt:lpstr>CONSULTS AND OTHER CARRIERS</vt:lpstr>
      <vt:lpstr> CMS – Office/Outpatient Consultation Crosswalks Effective 1-1-2010 </vt:lpstr>
      <vt:lpstr>QUESTIONS</vt:lpstr>
      <vt:lpstr>Resources</vt:lpstr>
      <vt:lpstr>Resources:</vt:lpstr>
      <vt:lpstr>Resources:</vt:lpstr>
      <vt:lpstr>MSU HEALTHTEAM COMPLIANCE OFFICE   Kristine Cuddy-Cummings - Compliance Analyst  355-4547   Laticia Wing – Compliance Analyst 432-8681  Michelle Campbell - Compliance Analyst in Training 432-8680  John Hazewinkel – Compliance Officer 355-1822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Hazewinkel</dc:creator>
  <cp:lastModifiedBy>Kristine Cuddy</cp:lastModifiedBy>
  <cp:revision>54</cp:revision>
  <cp:lastPrinted>2016-11-21T12:50:51Z</cp:lastPrinted>
  <dcterms:created xsi:type="dcterms:W3CDTF">2016-06-28T16:59:35Z</dcterms:created>
  <dcterms:modified xsi:type="dcterms:W3CDTF">2019-02-21T12:30:46Z</dcterms:modified>
</cp:coreProperties>
</file>